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428" r:id="rId4"/>
    <p:sldId id="260" r:id="rId5"/>
    <p:sldId id="423" r:id="rId6"/>
    <p:sldId id="429" r:id="rId7"/>
    <p:sldId id="427" r:id="rId8"/>
    <p:sldId id="430" r:id="rId9"/>
    <p:sldId id="431" r:id="rId10"/>
    <p:sldId id="425" r:id="rId11"/>
    <p:sldId id="432" r:id="rId12"/>
    <p:sldId id="434" r:id="rId13"/>
    <p:sldId id="433" r:id="rId14"/>
    <p:sldId id="435" r:id="rId15"/>
  </p:sldIdLst>
  <p:sldSz cx="16256000" cy="9144000"/>
  <p:notesSz cx="6997700" cy="92837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1801" marR="41801" indent="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1pPr>
    <a:lvl2pPr marL="41801" marR="41801" indent="3429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2pPr>
    <a:lvl3pPr marL="41801" marR="41801" indent="6858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3pPr>
    <a:lvl4pPr marL="41801" marR="41801" indent="10287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4pPr>
    <a:lvl5pPr marL="41801" marR="41801" indent="13716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5pPr>
    <a:lvl6pPr marL="41801" marR="41801" indent="17145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6pPr>
    <a:lvl7pPr marL="41801" marR="41801" indent="20574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7pPr>
    <a:lvl8pPr marL="41801" marR="41801" indent="24003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8pPr>
    <a:lvl9pPr marL="41801" marR="41801" indent="2743200" algn="l" defTabSz="939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Neue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450F5A3C-FA01-43D9-8332-B1FC57BE447E}">
          <p14:sldIdLst>
            <p14:sldId id="256"/>
            <p14:sldId id="257"/>
            <p14:sldId id="428"/>
            <p14:sldId id="260"/>
            <p14:sldId id="423"/>
            <p14:sldId id="429"/>
            <p14:sldId id="427"/>
            <p14:sldId id="430"/>
            <p14:sldId id="431"/>
            <p14:sldId id="425"/>
            <p14:sldId id="432"/>
            <p14:sldId id="434"/>
            <p14:sldId id="433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a Gupta" initials="IG" lastIdx="13" clrIdx="0">
    <p:extLst>
      <p:ext uri="{19B8F6BF-5375-455C-9EA6-DF929625EA0E}">
        <p15:presenceInfo xmlns:p15="http://schemas.microsoft.com/office/powerpoint/2012/main" userId="S::isha.8.gupta@galvani.bio::de86c1c6-a540-4bf5-a92c-d22672ab3764" providerId="AD"/>
      </p:ext>
    </p:extLst>
  </p:cmAuthor>
  <p:cmAuthor id="2" name="Antonino Cassara" initials="AC" lastIdx="1" clrIdx="1">
    <p:extLst>
      <p:ext uri="{19B8F6BF-5375-455C-9EA6-DF929625EA0E}">
        <p15:presenceInfo xmlns:p15="http://schemas.microsoft.com/office/powerpoint/2012/main" userId="Antonino Cass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323333"/>
        </a:fontRef>
        <a:srgbClr val="32333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323333"/>
        </a:fontRef>
        <a:srgbClr val="32333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23333"/>
        </a:fontRef>
        <a:srgbClr val="32333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23333"/>
        </a:fontRef>
        <a:srgbClr val="32333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323332"/>
        </a:fontRef>
        <a:srgbClr val="32333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323332"/>
        </a:fontRef>
        <a:srgbClr val="323332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323332"/>
        </a:fontRef>
        <a:srgbClr val="32333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323332"/>
        </a:fontRef>
        <a:srgbClr val="32333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6210" autoAdjust="0"/>
  </p:normalViewPr>
  <p:slideViewPr>
    <p:cSldViewPr snapToGrid="0">
      <p:cViewPr>
        <p:scale>
          <a:sx n="70" d="100"/>
          <a:sy n="70" d="100"/>
        </p:scale>
        <p:origin x="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188075" cy="3481387"/>
          </a:xfrm>
          <a:prstGeom prst="rect">
            <a:avLst/>
          </a:prstGeom>
        </p:spPr>
        <p:txBody>
          <a:bodyPr lIns="93031" tIns="46516" rIns="93031" bIns="46516"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33027" y="4409758"/>
            <a:ext cx="5131647" cy="4177665"/>
          </a:xfrm>
          <a:prstGeom prst="rect">
            <a:avLst/>
          </a:prstGeom>
        </p:spPr>
        <p:txBody>
          <a:bodyPr lIns="93031" tIns="46516" rIns="93031" bIns="4651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969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969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969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969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969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969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969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969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969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2646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t'is_title">
    <p:bg>
      <p:bgPr>
        <a:solidFill>
          <a:srgbClr val="255A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plitimage_nature_ad1505_ma-small.jpg" descr="splitimage_nature_ad1505_ma-small.jpg"/>
          <p:cNvPicPr>
            <a:picLocks noChangeAspect="1"/>
          </p:cNvPicPr>
          <p:nvPr/>
        </p:nvPicPr>
        <p:blipFill>
          <a:blip r:embed="rId2"/>
          <a:srcRect l="3468"/>
          <a:stretch>
            <a:fillRect/>
          </a:stretch>
        </p:blipFill>
        <p:spPr>
          <a:xfrm>
            <a:off x="7760293" y="-1465837"/>
            <a:ext cx="10509443" cy="12751931"/>
          </a:xfrm>
          <a:prstGeom prst="rect">
            <a:avLst/>
          </a:prstGeom>
          <a:ln w="25400"/>
        </p:spPr>
      </p:pic>
      <p:sp>
        <p:nvSpPr>
          <p:cNvPr id="15" name="Rectangle"/>
          <p:cNvSpPr/>
          <p:nvPr/>
        </p:nvSpPr>
        <p:spPr>
          <a:xfrm>
            <a:off x="10065149" y="8183421"/>
            <a:ext cx="6006849" cy="67450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6" name="ethlogo_black.pdf" descr="ethlogo_black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883" y="8207225"/>
            <a:ext cx="2345291" cy="699904"/>
          </a:xfrm>
          <a:prstGeom prst="rect">
            <a:avLst/>
          </a:prstGeom>
          <a:ln w="25400"/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644018" y="401382"/>
            <a:ext cx="10002987" cy="3578820"/>
          </a:xfrm>
          <a:prstGeom prst="rect">
            <a:avLst/>
          </a:prstGeom>
        </p:spPr>
        <p:txBody>
          <a:bodyPr/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8" name="the new logo.pdf" descr="the new logo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706" y="8254593"/>
            <a:ext cx="2474964" cy="532160"/>
          </a:xfrm>
          <a:prstGeom prst="rect">
            <a:avLst/>
          </a:prstGeom>
          <a:ln w="25400"/>
        </p:spPr>
      </p:pic>
      <p:sp>
        <p:nvSpPr>
          <p:cNvPr id="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4287483"/>
            <a:ext cx="10074890" cy="3411084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36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254000" indent="-254000">
              <a:buClr>
                <a:srgbClr val="FFFFFF"/>
              </a:buClr>
              <a:buSzPct val="100000"/>
              <a:buChar char="-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 sz="2600">
                <a:solidFill>
                  <a:srgbClr val="FFFFFF"/>
                </a:solidFill>
              </a:defRPr>
            </a:lvl3pPr>
            <a:lvl4pPr marL="254000" indent="-254000">
              <a:buClr>
                <a:srgbClr val="EA4125"/>
              </a:buClr>
              <a:buSzPct val="100000"/>
              <a:buChar char="-"/>
            </a:lvl4pPr>
            <a:lvl5pPr>
              <a:buClr>
                <a:srgbClr val="EA4125"/>
              </a:buClr>
              <a:buSzPct val="100000"/>
              <a:buChar char="-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86115" y="86741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t'is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Blip>
                <a:blip r:embed="rId2"/>
              </a:buBlip>
            </a:lvl2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t'is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633296" y="2065343"/>
            <a:ext cx="14973301" cy="193841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1F6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7024" y="4356215"/>
            <a:ext cx="14973301" cy="3885074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3600">
                <a:solidFill>
                  <a:srgbClr val="001E62"/>
                </a:solidFill>
              </a:defRPr>
            </a:lvl1pPr>
            <a:lvl2pPr marL="406400" indent="-406400">
              <a:buSzPct val="100000"/>
              <a:buChar char="-"/>
              <a:defRPr>
                <a:solidFill>
                  <a:srgbClr val="001E62"/>
                </a:solidFill>
              </a:defRPr>
            </a:lvl2pPr>
            <a:lvl3pPr marL="673100" indent="-241300">
              <a:defRPr sz="2600">
                <a:solidFill>
                  <a:srgbClr val="001E62"/>
                </a:solidFill>
              </a:defRPr>
            </a:lvl3pPr>
            <a:lvl4pPr marL="0" indent="0">
              <a:buSzTx/>
              <a:buNone/>
              <a:defRPr sz="3600" b="1">
                <a:latin typeface="Helvetica"/>
                <a:ea typeface="Helvetica"/>
                <a:cs typeface="Helvetica"/>
                <a:sym typeface="Helvetica"/>
              </a:defRPr>
            </a:lvl4pPr>
            <a:lvl5pPr marL="406400" indent="-406400"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ITIS_Blue_logo.png" descr="ITIS_Blue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26533" y="8151164"/>
            <a:ext cx="2990031" cy="620914"/>
          </a:xfrm>
          <a:prstGeom prst="rect">
            <a:avLst/>
          </a:prstGeom>
          <a:ln w="25400"/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265" y="8516124"/>
            <a:ext cx="340260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7333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t'is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609600" y="414141"/>
            <a:ext cx="14973300" cy="7834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F6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5806" y="1412168"/>
            <a:ext cx="7473211" cy="6895099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2600"/>
            </a:lvl1pPr>
            <a:lvl2pPr>
              <a:spcBef>
                <a:spcPts val="1000"/>
              </a:spcBef>
              <a:buBlip>
                <a:blip r:embed="rId2"/>
              </a:buBlip>
              <a:defRPr sz="2600"/>
            </a:lvl2pPr>
            <a:lvl3pPr>
              <a:defRPr sz="2200"/>
            </a:lvl3pPr>
            <a:lvl4pPr>
              <a:buBlip>
                <a:blip r:embed="rId3"/>
              </a:buBlip>
              <a:defRPr sz="2600"/>
            </a:lvl4pPr>
            <a:lvl5pPr>
              <a:buBlip>
                <a:blip r:embed="rId3"/>
              </a:buBlip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" name="ITIS_Blue_logo.png" descr="ITIS_Blue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26533" y="8151164"/>
            <a:ext cx="2990031" cy="620914"/>
          </a:xfrm>
          <a:prstGeom prst="rect">
            <a:avLst/>
          </a:prstGeom>
          <a:ln w="25400"/>
        </p:spPr>
      </p:pic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04880" y="8527479"/>
            <a:ext cx="340259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228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it'i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641350" y="269314"/>
            <a:ext cx="14973300" cy="90926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1F6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04355" y="1565083"/>
            <a:ext cx="7206410" cy="6080061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2600"/>
            </a:lvl1pPr>
            <a:lvl2pPr>
              <a:spcBef>
                <a:spcPts val="1000"/>
              </a:spcBef>
              <a:buBlip>
                <a:blip r:embed="rId2"/>
              </a:buBlip>
              <a:defRPr sz="2600"/>
            </a:lvl2pPr>
            <a:lvl3pPr>
              <a:defRPr sz="2200"/>
            </a:lvl3pPr>
            <a:lvl4pPr>
              <a:buBlip>
                <a:blip r:embed="rId3"/>
              </a:buBlip>
              <a:defRPr sz="2600"/>
            </a:lvl4pPr>
            <a:lvl5pPr>
              <a:buBlip>
                <a:blip r:embed="rId3"/>
              </a:buBlip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ITIS_Blue_logo.png" descr="ITIS_Blue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26533" y="8151164"/>
            <a:ext cx="2990031" cy="620914"/>
          </a:xfrm>
          <a:prstGeom prst="rect">
            <a:avLst/>
          </a:prstGeom>
          <a:ln w="25400"/>
        </p:spPr>
      </p:pic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00254" y="8518461"/>
            <a:ext cx="338837" cy="342901"/>
          </a:xfrm>
          <a:prstGeom prst="rect">
            <a:avLst/>
          </a:prstGeom>
        </p:spPr>
        <p:txBody>
          <a:bodyPr wrap="square"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Galvani Bioelectronics - Final Report - Project 0785">
            <a:extLst>
              <a:ext uri="{FF2B5EF4-FFF2-40B4-BE49-F238E27FC236}">
                <a16:creationId xmlns:a16="http://schemas.microsoft.com/office/drawing/2014/main" id="{1654BFB4-2AC0-4EC6-AF19-4638873468B8}"/>
              </a:ext>
            </a:extLst>
          </p:cNvPr>
          <p:cNvSpPr txBox="1"/>
          <p:nvPr userDrawn="1"/>
        </p:nvSpPr>
        <p:spPr>
          <a:xfrm>
            <a:off x="698500" y="8567452"/>
            <a:ext cx="698983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marL="0" marR="0">
              <a:buClr>
                <a:srgbClr val="959093"/>
              </a:buClr>
              <a:buFont typeface="Helvetica Neue Light"/>
              <a:tabLst>
                <a:tab pos="63500" algn="l"/>
                <a:tab pos="63500" algn="l"/>
                <a:tab pos="12090400" algn="r"/>
              </a:tabLst>
              <a:defRPr sz="1600">
                <a:uFill>
                  <a:solidFill>
                    <a:srgbClr val="959093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Galvani Bioelectronics – Final Presentation - Project 0853 - 20191106</a:t>
            </a:r>
          </a:p>
        </p:txBody>
      </p:sp>
    </p:spTree>
    <p:extLst>
      <p:ext uri="{BB962C8B-B14F-4D97-AF65-F5344CB8AC3E}">
        <p14:creationId xmlns:p14="http://schemas.microsoft.com/office/powerpoint/2010/main" val="29472218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86115" y="8674100"/>
            <a:ext cx="283770" cy="28768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Galvani Bioelectronics - Final Report - Project 0785">
            <a:extLst>
              <a:ext uri="{FF2B5EF4-FFF2-40B4-BE49-F238E27FC236}">
                <a16:creationId xmlns:a16="http://schemas.microsoft.com/office/drawing/2014/main" id="{BB4810A1-2FC3-49F3-866B-53DDAE26D77F}"/>
              </a:ext>
            </a:extLst>
          </p:cNvPr>
          <p:cNvSpPr txBox="1"/>
          <p:nvPr userDrawn="1"/>
        </p:nvSpPr>
        <p:spPr>
          <a:xfrm>
            <a:off x="698500" y="8567452"/>
            <a:ext cx="698983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marL="0" marR="0">
              <a:buClr>
                <a:srgbClr val="959093"/>
              </a:buClr>
              <a:buFont typeface="Helvetica Neue Light"/>
              <a:tabLst>
                <a:tab pos="63500" algn="l"/>
                <a:tab pos="63500" algn="l"/>
                <a:tab pos="12090400" algn="r"/>
              </a:tabLst>
              <a:defRPr sz="1600">
                <a:uFill>
                  <a:solidFill>
                    <a:srgbClr val="959093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Galvani Bioelectronics – Final Presentation - Project 0853 - 20191106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04715" y="8520522"/>
            <a:ext cx="340260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Galvani Bioelectronics - Final Report - Project 0785">
            <a:extLst>
              <a:ext uri="{FF2B5EF4-FFF2-40B4-BE49-F238E27FC236}">
                <a16:creationId xmlns:a16="http://schemas.microsoft.com/office/drawing/2014/main" id="{CD94616B-A4A8-4857-AB4F-27C948C6F0F6}"/>
              </a:ext>
            </a:extLst>
          </p:cNvPr>
          <p:cNvSpPr txBox="1"/>
          <p:nvPr userDrawn="1"/>
        </p:nvSpPr>
        <p:spPr>
          <a:xfrm>
            <a:off x="698500" y="8567452"/>
            <a:ext cx="698983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marL="0" marR="0">
              <a:buClr>
                <a:srgbClr val="959093"/>
              </a:buClr>
              <a:buFont typeface="Helvetica Neue Light"/>
              <a:tabLst>
                <a:tab pos="63500" algn="l"/>
                <a:tab pos="63500" algn="l"/>
                <a:tab pos="12090400" algn="r"/>
              </a:tabLst>
              <a:defRPr sz="1600">
                <a:uFill>
                  <a:solidFill>
                    <a:srgbClr val="959093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Galvani Bioelectronics – Final Presentation - Project 0853 - 20191106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3250" y="439056"/>
            <a:ext cx="14973300" cy="76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0563" y="1436075"/>
            <a:ext cx="15003136" cy="61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2pPr>
              <a:lnSpc>
                <a:spcPct val="100000"/>
              </a:lnSpc>
              <a:spcBef>
                <a:spcPts val="1400"/>
              </a:spcBef>
              <a:buSzPct val="75000"/>
              <a:buBlip>
                <a:blip r:embed="rId9"/>
              </a:buBlip>
              <a:defRPr b="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lnSpc>
                <a:spcPct val="100000"/>
              </a:lnSpc>
              <a:spcBef>
                <a:spcPts val="0"/>
              </a:spcBef>
              <a:buChar char="-"/>
              <a:defRPr sz="2400" b="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lnSpc>
                <a:spcPct val="100000"/>
              </a:lnSpc>
              <a:spcBef>
                <a:spcPts val="1400"/>
              </a:spcBef>
              <a:buSzPct val="75000"/>
              <a:buBlip>
                <a:blip r:embed="rId10"/>
              </a:buBlip>
              <a:def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lnSpc>
                <a:spcPct val="100000"/>
              </a:lnSpc>
              <a:spcBef>
                <a:spcPts val="0"/>
              </a:spcBef>
              <a:buSzPct val="60000"/>
              <a:buBlip>
                <a:blip r:embed="rId10"/>
              </a:buBlip>
              <a:defRPr sz="2400"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TIS_Blue_logo.png" descr="ITIS_Blue_logo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626533" y="8151164"/>
            <a:ext cx="2990031" cy="620914"/>
          </a:xfrm>
          <a:prstGeom prst="rect">
            <a:avLst/>
          </a:prstGeom>
          <a:ln w="25400"/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3415" y="8526936"/>
            <a:ext cx="340259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96900"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0" r:id="rId4"/>
    <p:sldLayoutId id="2147483661" r:id="rId5"/>
    <p:sldLayoutId id="2147483657" r:id="rId6"/>
    <p:sldLayoutId id="2147483658" r:id="rId7"/>
  </p:sldLayoutIdLst>
  <p:transition spd="med"/>
  <p:txStyles>
    <p:titleStyle>
      <a:lvl1pPr marL="0" marR="0" indent="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1pPr>
      <a:lvl2pPr marL="0" marR="0" indent="2286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2pPr>
      <a:lvl3pPr marL="0" marR="0" indent="4572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3pPr>
      <a:lvl4pPr marL="0" marR="0" indent="6858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4pPr>
      <a:lvl5pPr marL="0" marR="0" indent="9144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5pPr>
      <a:lvl6pPr marL="0" marR="0" indent="11430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6pPr>
      <a:lvl7pPr marL="0" marR="0" indent="13716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7pPr>
      <a:lvl8pPr marL="0" marR="0" indent="16002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8pPr>
      <a:lvl9pPr marL="0" marR="0" indent="1828800" algn="l" defTabSz="939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1E62"/>
          </a:solidFill>
          <a:uFill>
            <a:solidFill>
              <a:srgbClr val="004F8F"/>
            </a:solidFill>
          </a:uFill>
          <a:latin typeface="Helvetica"/>
          <a:ea typeface="Helvetica"/>
          <a:cs typeface="Helvetica"/>
          <a:sym typeface="Helvetica"/>
        </a:defRPr>
      </a:lvl9pPr>
    </p:titleStyle>
    <p:bodyStyle>
      <a:lvl1pPr marL="0" marR="0" indent="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1pPr>
      <a:lvl2pPr marL="508000" marR="0" indent="-5080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92000"/>
        <a:buFontTx/>
        <a:buNone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2pPr>
      <a:lvl3pPr marL="825500" marR="0" indent="-3175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3pPr>
      <a:lvl4pPr marL="508000" marR="0" indent="-5080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29999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4pPr>
      <a:lvl5pPr marL="825500" marR="0" indent="-3175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5pPr>
      <a:lvl6pPr marL="1333500" marR="0" indent="-3175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6pPr>
      <a:lvl7pPr marL="1841500" marR="0" indent="-3175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7pPr>
      <a:lvl8pPr marL="2349500" marR="0" indent="-3175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8pPr>
      <a:lvl9pPr marL="2857500" marR="0" indent="-317500" algn="l" defTabSz="939800" latinLnBrk="0">
        <a:lnSpc>
          <a:spcPct val="8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3000" b="1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1pPr>
      <a:lvl2pPr marL="0" marR="0" indent="2286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2pPr>
      <a:lvl3pPr marL="0" marR="0" indent="4572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3pPr>
      <a:lvl4pPr marL="0" marR="0" indent="6858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4pPr>
      <a:lvl5pPr marL="0" marR="0" indent="9144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5pPr>
      <a:lvl6pPr marL="0" marR="0" indent="11430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6pPr>
      <a:lvl7pPr marL="0" marR="0" indent="13716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7pPr>
      <a:lvl8pPr marL="0" marR="0" indent="16002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8pPr>
      <a:lvl9pPr marL="0" marR="0" indent="1828800" algn="ctr" defTabSz="596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plitimage_nature_ad1505_ma-small.jpg" descr="splitimage_nature_ad1505_ma-small.jpg"/>
          <p:cNvPicPr>
            <a:picLocks noChangeAspect="1"/>
          </p:cNvPicPr>
          <p:nvPr/>
        </p:nvPicPr>
        <p:blipFill>
          <a:blip r:embed="rId3"/>
          <a:srcRect l="3468"/>
          <a:stretch>
            <a:fillRect/>
          </a:stretch>
        </p:blipFill>
        <p:spPr>
          <a:xfrm>
            <a:off x="7760293" y="-1465837"/>
            <a:ext cx="10509443" cy="12751931"/>
          </a:xfrm>
          <a:prstGeom prst="rect">
            <a:avLst/>
          </a:prstGeom>
          <a:ln w="25400"/>
        </p:spPr>
      </p:pic>
      <p:sp>
        <p:nvSpPr>
          <p:cNvPr id="169" name="Rectangle"/>
          <p:cNvSpPr/>
          <p:nvPr/>
        </p:nvSpPr>
        <p:spPr>
          <a:xfrm>
            <a:off x="10065149" y="8183421"/>
            <a:ext cx="6006849" cy="67450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0" name="ethlogo_black.pdf" descr="ethlogo_black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883" y="8207225"/>
            <a:ext cx="2345291" cy="699904"/>
          </a:xfrm>
          <a:prstGeom prst="rect">
            <a:avLst/>
          </a:prstGeom>
          <a:ln w="25400"/>
        </p:spPr>
      </p:pic>
      <p:sp>
        <p:nvSpPr>
          <p:cNvPr id="171" name="Project 0785: Neurostimulation Simulations of Pig and Human Splenic Neurovascular Bundle"/>
          <p:cNvSpPr txBox="1">
            <a:spLocks noGrp="1"/>
          </p:cNvSpPr>
          <p:nvPr>
            <p:ph type="title"/>
          </p:nvPr>
        </p:nvSpPr>
        <p:spPr>
          <a:xfrm>
            <a:off x="644019" y="401382"/>
            <a:ext cx="9634190" cy="35788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Temporal Interference Stimulation</a:t>
            </a:r>
            <a:endParaRPr dirty="0"/>
          </a:p>
        </p:txBody>
      </p:sp>
      <p:pic>
        <p:nvPicPr>
          <p:cNvPr id="172" name="the new logo.pdf" descr="the new logo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706" y="8254593"/>
            <a:ext cx="2474964" cy="532160"/>
          </a:xfrm>
          <a:prstGeom prst="rect">
            <a:avLst/>
          </a:prstGeom>
          <a:ln w="25400"/>
        </p:spPr>
      </p:pic>
      <p:sp>
        <p:nvSpPr>
          <p:cNvPr id="9" name="Dr. Antonino M. Cassara’, IT’IS Foundation, Zurich…"/>
          <p:cNvSpPr txBox="1">
            <a:spLocks/>
          </p:cNvSpPr>
          <p:nvPr/>
        </p:nvSpPr>
        <p:spPr>
          <a:xfrm>
            <a:off x="698500" y="4098914"/>
            <a:ext cx="11909656" cy="3411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939800" latinLnBrk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254000" marR="0" indent="-254000" algn="l" defTabSz="9398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tabLst/>
              <a:defRPr sz="3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825500" marR="0" indent="-317500" algn="l" defTabSz="9398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Char char="-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" marR="0" indent="-254000" algn="l" defTabSz="939800" latinLnBrk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EA4125"/>
              </a:buClr>
              <a:buSzPct val="100000"/>
              <a:buFontTx/>
              <a:buChar char="-"/>
              <a:tabLst/>
              <a:defRPr sz="3000" b="0" i="0" u="none" strike="noStrike" cap="none" spc="0" baseline="0">
                <a:ln>
                  <a:noFill/>
                </a:ln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825500" marR="0" indent="-317500" algn="l" defTabSz="9398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125"/>
              </a:buClr>
              <a:buSzPct val="100000"/>
              <a:buFontTx/>
              <a:buChar char="-"/>
              <a:tabLst/>
              <a:defRPr sz="2600" b="0" i="0" u="none" strike="noStrike" cap="none" spc="0" baseline="0">
                <a:ln>
                  <a:noFill/>
                </a:ln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333500" marR="0" indent="-317500" algn="l" defTabSz="939800" latinLnBrk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6pPr>
            <a:lvl7pPr marL="1841500" marR="0" indent="-317500" algn="l" defTabSz="939800" latinLnBrk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7pPr>
            <a:lvl8pPr marL="2349500" marR="0" indent="-317500" algn="l" defTabSz="939800" latinLnBrk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8pPr>
            <a:lvl9pPr marL="2857500" marR="0" indent="-317500" algn="l" defTabSz="939800" latinLnBrk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hangingPunct="1"/>
            <a:r>
              <a:rPr lang="en-US" dirty="0"/>
              <a:t>Planning Meeting</a:t>
            </a:r>
            <a:br>
              <a:rPr lang="en-US" dirty="0"/>
            </a:br>
            <a:endParaRPr lang="en-US" dirty="0"/>
          </a:p>
          <a:p>
            <a:pPr hangingPunct="1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Features (o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  <a:r>
              <a:rPr lang="en-US" baseline="30000" dirty="0"/>
              <a:t>2</a:t>
            </a:r>
            <a:r>
              <a:rPr lang="en-US" dirty="0" smtClean="0"/>
              <a:t>PARC Implementation)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guided mode (&amp; web application)</a:t>
            </a:r>
          </a:p>
          <a:p>
            <a:pPr lvl="1"/>
            <a:r>
              <a:rPr lang="de-CH" dirty="0" smtClean="0"/>
              <a:t>solver services (close to done)</a:t>
            </a:r>
          </a:p>
          <a:p>
            <a:pPr lvl="1"/>
            <a:r>
              <a:rPr lang="de-CH" dirty="0" smtClean="0"/>
              <a:t>interactive model / results viewer (ongoing)</a:t>
            </a:r>
          </a:p>
          <a:p>
            <a:pPr lvl="1"/>
            <a:r>
              <a:rPr lang="de-CH" dirty="0" smtClean="0"/>
              <a:t>... much more smaller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5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TP v1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precomputed head fields</a:t>
            </a:r>
          </a:p>
          <a:p>
            <a:pPr lvl="1"/>
            <a:r>
              <a:rPr lang="de-CH" dirty="0" smtClean="0"/>
              <a:t>o</a:t>
            </a:r>
            <a:r>
              <a:rPr lang="de-CH" baseline="30000" dirty="0" smtClean="0"/>
              <a:t>2</a:t>
            </a:r>
            <a:r>
              <a:rPr lang="de-CH" dirty="0" smtClean="0"/>
              <a:t>S</a:t>
            </a:r>
            <a:r>
              <a:rPr lang="de-CH" baseline="30000" dirty="0" smtClean="0"/>
              <a:t>2</a:t>
            </a:r>
            <a:r>
              <a:rPr lang="de-CH" dirty="0" smtClean="0"/>
              <a:t>PARC-based</a:t>
            </a:r>
          </a:p>
          <a:p>
            <a:pPr lvl="1"/>
            <a:r>
              <a:rPr lang="de-CH" dirty="0" smtClean="0"/>
              <a:t>accounts, login</a:t>
            </a:r>
            <a:endParaRPr lang="de-CH" dirty="0" smtClean="0"/>
          </a:p>
          <a:p>
            <a:pPr lvl="1"/>
            <a:r>
              <a:rPr lang="de-CH" dirty="0" smtClean="0"/>
              <a:t>step-by-step, dedicated view</a:t>
            </a:r>
          </a:p>
          <a:p>
            <a:pPr lvl="1"/>
            <a:r>
              <a:rPr lang="de-CH" dirty="0" smtClean="0"/>
              <a:t>navigation</a:t>
            </a:r>
          </a:p>
          <a:p>
            <a:pPr lvl="2"/>
            <a:r>
              <a:rPr lang="de-CH" dirty="0" smtClean="0"/>
              <a:t>previous / next</a:t>
            </a:r>
          </a:p>
          <a:p>
            <a:pPr lvl="2"/>
            <a:r>
              <a:rPr lang="de-CH" dirty="0" smtClean="0"/>
              <a:t>ability to jump to any of the completed steps and continue from there (ask if results should be discarded), return to dashboard (save current state)</a:t>
            </a:r>
          </a:p>
          <a:p>
            <a:pPr lvl="2"/>
            <a:r>
              <a:rPr lang="de-CH" dirty="0" smtClean="0"/>
              <a:t>completing last step returns to dashboard</a:t>
            </a:r>
          </a:p>
        </p:txBody>
      </p:sp>
    </p:spTree>
    <p:extLst>
      <p:ext uri="{BB962C8B-B14F-4D97-AF65-F5344CB8AC3E}">
        <p14:creationId xmlns:p14="http://schemas.microsoft.com/office/powerpoint/2010/main" val="3004738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TP v1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de-CH" dirty="0" smtClean="0"/>
              <a:t>steps</a:t>
            </a:r>
          </a:p>
          <a:p>
            <a:pPr lvl="2"/>
            <a:r>
              <a:rPr lang="de-CH" dirty="0" smtClean="0"/>
              <a:t>dashboard </a:t>
            </a:r>
            <a:br>
              <a:rPr lang="de-CH" dirty="0" smtClean="0"/>
            </a:br>
            <a:r>
              <a:rPr lang="de-CH" i="1" dirty="0" smtClean="0"/>
              <a:t>new / open (directly jumps to visualization tab, or last completed stgep) </a:t>
            </a:r>
            <a:r>
              <a:rPr lang="de-CH" i="1" dirty="0" smtClean="0">
                <a:solidFill>
                  <a:schemeClr val="bg1">
                    <a:lumMod val="50000"/>
                  </a:schemeClr>
                </a:solidFill>
              </a:rPr>
              <a:t>/ download previous report</a:t>
            </a:r>
          </a:p>
          <a:p>
            <a:pPr lvl="2"/>
            <a:r>
              <a:rPr lang="de-CH" dirty="0" smtClean="0"/>
              <a:t>select head model (different heads? animal heads? other regions? – NK: start with one head) </a:t>
            </a:r>
          </a:p>
          <a:p>
            <a:pPr lvl="2"/>
            <a:r>
              <a:rPr lang="de-CH" dirty="0" smtClean="0"/>
              <a:t>select target (parcelation-based) – combine with previous steps, if electrode locations do not change</a:t>
            </a:r>
            <a:br>
              <a:rPr lang="de-CH" dirty="0" smtClean="0"/>
            </a:br>
            <a:r>
              <a:rPr lang="de-CH" i="1" dirty="0" smtClean="0"/>
              <a:t>in tree, visualized in 3D view with highlighting</a:t>
            </a:r>
            <a:r>
              <a:rPr lang="de-CH" i="1" dirty="0" smtClean="0">
                <a:solidFill>
                  <a:schemeClr val="bg1">
                    <a:lumMod val="50000"/>
                  </a:schemeClr>
                </a:solidFill>
              </a:rPr>
              <a:t>, (un-)picking</a:t>
            </a:r>
            <a:r>
              <a:rPr lang="de-CH" i="1" dirty="0" smtClean="0">
                <a:solidFill>
                  <a:schemeClr val="tx1"/>
                </a:solidFill>
              </a:rPr>
              <a:t>, multiselection possible</a:t>
            </a:r>
          </a:p>
          <a:p>
            <a:pPr lvl="2"/>
            <a:r>
              <a:rPr lang="de-CH" dirty="0" smtClean="0"/>
              <a:t>select potential electrodes </a:t>
            </a:r>
            <a:br>
              <a:rPr lang="de-CH" dirty="0" smtClean="0"/>
            </a:br>
            <a:r>
              <a:rPr lang="de-CH" i="1" dirty="0" smtClean="0"/>
              <a:t>3D view picking, with highlighting for current selection, already selected electrodes are coloured in two strong collors (per channel) </a:t>
            </a:r>
            <a:br>
              <a:rPr lang="de-CH" i="1" dirty="0" smtClean="0"/>
            </a:br>
            <a:r>
              <a:rPr lang="de-CH" i="1" dirty="0" smtClean="0"/>
              <a:t>four drop-down selections (two per channel); each with a pick button</a:t>
            </a:r>
          </a:p>
          <a:p>
            <a:pPr lvl="2"/>
            <a:r>
              <a:rPr lang="de-CH" dirty="0" smtClean="0"/>
              <a:t>steering parameters (</a:t>
            </a:r>
            <a:r>
              <a:rPr lang="de-CH" dirty="0" smtClean="0">
                <a:solidFill>
                  <a:srgbClr val="FF0000"/>
                </a:solidFill>
              </a:rPr>
              <a:t>potentially combined with next step for interactivity, or with previous one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de-CH" i="1" dirty="0" smtClean="0"/>
              <a:t>option enter / optimize</a:t>
            </a:r>
            <a:br>
              <a:rPr lang="de-CH" i="1" dirty="0" smtClean="0"/>
            </a:br>
            <a:r>
              <a:rPr lang="de-CH" i="1" dirty="0" smtClean="0"/>
              <a:t>if enter: editable current property per channel</a:t>
            </a:r>
            <a:br>
              <a:rPr lang="de-CH" i="1" dirty="0" smtClean="0"/>
            </a:br>
            <a:r>
              <a:rPr lang="de-CH" i="1" dirty="0" smtClean="0"/>
              <a:t>if optimize: optimize when next is pressed / when optimize button is pressed?; show progress while optimization is performed</a:t>
            </a:r>
            <a:br>
              <a:rPr lang="de-CH" i="1" dirty="0" smtClean="0"/>
            </a:br>
            <a:r>
              <a:rPr lang="de-CH" i="1" dirty="0" smtClean="0"/>
              <a:t>button to export settings (for transfer to HWSW)</a:t>
            </a:r>
            <a:endParaRPr lang="en-US" dirty="0"/>
          </a:p>
          <a:p>
            <a:pPr lvl="2"/>
            <a:r>
              <a:rPr lang="de-CH" dirty="0" smtClean="0"/>
              <a:t>visualization</a:t>
            </a:r>
            <a:r>
              <a:rPr lang="de-CH" i="1" dirty="0"/>
              <a:t/>
            </a:r>
            <a:br>
              <a:rPr lang="de-CH" i="1" dirty="0"/>
            </a:br>
            <a:r>
              <a:rPr lang="de-CH" i="1" dirty="0" smtClean="0"/>
              <a:t>DASH? selection of view (3D, 2D slice, graphs) or pannel?</a:t>
            </a:r>
            <a:br>
              <a:rPr lang="de-CH" i="1" dirty="0" smtClean="0"/>
            </a:br>
            <a:r>
              <a:rPr lang="de-CH" i="1" dirty="0" smtClean="0"/>
              <a:t>3D view: quantity selection (modulation amplitude, current per channel, sum of currents), iso-surface of selected quantity, semi-transparent 3D brain w/wo parcelation</a:t>
            </a:r>
            <a:br>
              <a:rPr lang="de-CH" i="1" dirty="0" smtClean="0"/>
            </a:br>
            <a:r>
              <a:rPr lang="de-CH" i="1" dirty="0" smtClean="0"/>
              <a:t>slice </a:t>
            </a:r>
            <a:r>
              <a:rPr lang="de-CH" i="1" dirty="0"/>
              <a:t>view: </a:t>
            </a:r>
            <a:r>
              <a:rPr lang="de-CH" i="1" dirty="0" smtClean="0"/>
              <a:t>slice orientation (main planes only), quantity </a:t>
            </a:r>
            <a:r>
              <a:rPr lang="de-CH" i="1" dirty="0"/>
              <a:t>selection (modulation amplitude, current per channel, sum of currents), </a:t>
            </a:r>
            <a:r>
              <a:rPr lang="de-CH" i="1" dirty="0" smtClean="0"/>
              <a:t>overlaid contours of parcelation?, scroll</a:t>
            </a:r>
            <a:br>
              <a:rPr lang="de-CH" i="1" dirty="0" smtClean="0"/>
            </a:br>
            <a:r>
              <a:rPr lang="de-CH" i="1" dirty="0" smtClean="0"/>
              <a:t>2D plots: cumulative histograms (target, non-target), option to add additional curves (selection from parcelation regions), toggle visibility of curves</a:t>
            </a:r>
            <a:br>
              <a:rPr lang="de-CH" i="1" dirty="0" smtClean="0"/>
            </a:br>
            <a:r>
              <a:rPr lang="de-CH" i="1" dirty="0" smtClean="0"/>
              <a:t>always displayed scalar quality metrics (focality, coverage), also per parcelation region? safety metrics?</a:t>
            </a:r>
            <a:br>
              <a:rPr lang="de-CH" i="1" dirty="0" smtClean="0"/>
            </a:br>
            <a:r>
              <a:rPr lang="de-CH" i="1" dirty="0" smtClean="0"/>
              <a:t>button: download report (pdf?, contains stimulation configuration &amp; settings &amp; all of the above views)</a:t>
            </a:r>
            <a:endParaRPr lang="de-CH" i="1" dirty="0" smtClean="0"/>
          </a:p>
        </p:txBody>
      </p:sp>
    </p:spTree>
    <p:extLst>
      <p:ext uri="{BB962C8B-B14F-4D97-AF65-F5344CB8AC3E}">
        <p14:creationId xmlns:p14="http://schemas.microsoft.com/office/powerpoint/2010/main" val="2530446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TP Later Versions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in addition to v1</a:t>
            </a:r>
          </a:p>
          <a:p>
            <a:pPr lvl="1"/>
            <a:r>
              <a:rPr lang="de-CH" dirty="0" smtClean="0"/>
              <a:t>more than 2 channels possible, more than 2 electrodes per channel possible</a:t>
            </a:r>
            <a:br>
              <a:rPr lang="de-CH" dirty="0" smtClean="0"/>
            </a:br>
            <a:r>
              <a:rPr lang="de-CH" i="1" dirty="0" smtClean="0"/>
              <a:t>changes selection, entering of currents (per electrode now, assuring balance)</a:t>
            </a:r>
          </a:p>
          <a:p>
            <a:pPr lvl="1"/>
            <a:r>
              <a:rPr lang="de-CH" dirty="0" smtClean="0"/>
              <a:t>compute fields</a:t>
            </a:r>
          </a:p>
          <a:p>
            <a:pPr lvl="2"/>
            <a:r>
              <a:rPr lang="de-CH" dirty="0" smtClean="0"/>
              <a:t>option to import personalized head model</a:t>
            </a:r>
            <a:br>
              <a:rPr lang="de-CH" dirty="0" smtClean="0"/>
            </a:br>
            <a:r>
              <a:rPr lang="de-CH" dirty="0" smtClean="0"/>
              <a:t>xxx</a:t>
            </a:r>
            <a:endParaRPr lang="de-CH" i="1" dirty="0"/>
          </a:p>
          <a:p>
            <a:pPr lvl="2"/>
            <a:r>
              <a:rPr lang="de-CH" dirty="0" smtClean="0"/>
              <a:t>option for user to import electrode shapes and/or place electrodes where</a:t>
            </a:r>
          </a:p>
        </p:txBody>
      </p:sp>
    </p:spTree>
    <p:extLst>
      <p:ext uri="{BB962C8B-B14F-4D97-AF65-F5344CB8AC3E}">
        <p14:creationId xmlns:p14="http://schemas.microsoft.com/office/powerpoint/2010/main" val="1065666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xxx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could do preoptimizations for different targets, also to predefine the electrode selection</a:t>
            </a:r>
          </a:p>
          <a:p>
            <a:pPr lvl="1"/>
            <a:r>
              <a:rPr lang="de-CH" dirty="0" smtClean="0"/>
              <a:t>if target has not been preoptimized, either allow optimization to user, or ask him to contact us, so we add it to the library</a:t>
            </a:r>
          </a:p>
          <a:p>
            <a:pPr lvl="1"/>
            <a:r>
              <a:rPr lang="de-CH" dirty="0" smtClean="0"/>
              <a:t>antonino give 20min presentation how TP is currently done in S4L</a:t>
            </a:r>
          </a:p>
          <a:p>
            <a:pPr lvl="1"/>
            <a:r>
              <a:rPr lang="de-CH" dirty="0" smtClean="0"/>
              <a:t>multi-contact stimulation is compatible with current hardware design (myles: differential xxx)</a:t>
            </a:r>
          </a:p>
          <a:p>
            <a:pPr lvl="1"/>
            <a:r>
              <a:rPr lang="de-CH" dirty="0" smtClean="0"/>
              <a:t>gantt chart</a:t>
            </a:r>
          </a:p>
          <a:p>
            <a:pPr lvl="1"/>
            <a:r>
              <a:rPr lang="de-CH" dirty="0" smtClean="0"/>
              <a:t>we do not need guided mode, osparc can be visible</a:t>
            </a:r>
          </a:p>
          <a:p>
            <a:pPr lvl="1"/>
            <a:r>
              <a:rPr lang="de-CH" dirty="0" smtClean="0"/>
              <a:t>katie makes demo &amp; mockups for next time</a:t>
            </a:r>
          </a:p>
          <a:p>
            <a:pPr lvl="1"/>
            <a:endParaRPr lang="de-CH" dirty="0" smtClean="0"/>
          </a:p>
          <a:p>
            <a:pPr lvl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37275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Functionality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5806" y="1412168"/>
            <a:ext cx="14947094" cy="689509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CH" dirty="0" smtClean="0"/>
              <a:t>in descending order of priority</a:t>
            </a:r>
            <a:endParaRPr lang="en-US" dirty="0" smtClean="0"/>
          </a:p>
          <a:p>
            <a:pPr lvl="1"/>
            <a:r>
              <a:rPr lang="en-US" dirty="0" smtClean="0"/>
              <a:t>provide visualization and quantification of TI exposure distribution, to facilitate evaluation of </a:t>
            </a:r>
            <a:r>
              <a:rPr lang="en-US" dirty="0" err="1" smtClean="0"/>
              <a:t>focality</a:t>
            </a:r>
            <a:r>
              <a:rPr lang="en-US" dirty="0" smtClean="0"/>
              <a:t>/selectivity, efficacy, and undesirable collateral stimulation</a:t>
            </a:r>
          </a:p>
          <a:p>
            <a:pPr lvl="1"/>
            <a:r>
              <a:rPr lang="de-CH" dirty="0" smtClean="0"/>
              <a:t>facilitate determination of stimulation parameters (starting with current ratio and electrode location selection)</a:t>
            </a:r>
          </a:p>
          <a:p>
            <a:pPr lvl="1"/>
            <a:r>
              <a:rPr lang="de-CH" dirty="0"/>
              <a:t>obtain/archive reports and have the ability to re-explore previously planned treatments (own and public ones)</a:t>
            </a:r>
          </a:p>
          <a:p>
            <a:pPr lvl="1"/>
            <a:r>
              <a:rPr lang="de-CH" dirty="0" smtClean="0"/>
              <a:t>allow exploration of alternative electrode positions and shape</a:t>
            </a:r>
          </a:p>
          <a:p>
            <a:pPr lvl="1"/>
            <a:r>
              <a:rPr lang="de-CH" dirty="0" smtClean="0"/>
              <a:t>allow exploration of personalized models</a:t>
            </a:r>
          </a:p>
          <a:p>
            <a:pPr lvl="1"/>
            <a:r>
              <a:rPr lang="de-CH" dirty="0" smtClean="0"/>
              <a:t>special situations (spinal cord, DBS...)</a:t>
            </a:r>
          </a:p>
          <a:p>
            <a:pPr marL="0" lvl="1" indent="0">
              <a:buNone/>
            </a:pPr>
            <a:r>
              <a:rPr lang="de-CH" dirty="0" smtClean="0"/>
              <a:t>----------------</a:t>
            </a:r>
            <a:endParaRPr lang="de-CH" dirty="0"/>
          </a:p>
          <a:p>
            <a:pPr lvl="1"/>
            <a:r>
              <a:rPr lang="de-CH" dirty="0" smtClean="0"/>
              <a:t>simplified sensitivity analysis, uncertainty visualization</a:t>
            </a:r>
          </a:p>
          <a:p>
            <a:pPr lvl="1"/>
            <a:r>
              <a:rPr lang="de-CH" dirty="0" smtClean="0"/>
              <a:t>non-human models (to support research)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711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0ECE-28D9-4676-BC82-24568B9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Related SW requirements?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EAB90-A9CC-4AFE-8040-B9EF26F2A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not discussed here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02776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5806" y="1412168"/>
            <a:ext cx="11885573" cy="689509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Level </a:t>
            </a:r>
            <a:r>
              <a:rPr lang="en-US" dirty="0"/>
              <a:t>1 : generic </a:t>
            </a:r>
            <a:r>
              <a:rPr lang="en-US" dirty="0" smtClean="0"/>
              <a:t>head(s) </a:t>
            </a:r>
            <a:r>
              <a:rPr lang="en-US" dirty="0"/>
              <a:t>(MIDA</a:t>
            </a:r>
            <a:r>
              <a:rPr lang="en-US" dirty="0" smtClean="0"/>
              <a:t>?), precomputed </a:t>
            </a:r>
            <a:r>
              <a:rPr lang="en-US" dirty="0" smtClean="0"/>
              <a:t>fields </a:t>
            </a:r>
            <a:r>
              <a:rPr lang="en-US" dirty="0"/>
              <a:t>from </a:t>
            </a:r>
            <a:r>
              <a:rPr lang="en-US" dirty="0" smtClean="0"/>
              <a:t>10-10/10-20 </a:t>
            </a:r>
            <a:r>
              <a:rPr lang="en-US" dirty="0"/>
              <a:t>system (N-1)</a:t>
            </a:r>
          </a:p>
          <a:p>
            <a:pPr lvl="2"/>
            <a:r>
              <a:rPr lang="en-US" dirty="0" smtClean="0"/>
              <a:t>step 1: select target(s</a:t>
            </a:r>
            <a:r>
              <a:rPr lang="en-US" dirty="0"/>
              <a:t>) from multiscale atlas, </a:t>
            </a:r>
            <a:r>
              <a:rPr lang="en-US" dirty="0" smtClean="0"/>
              <a:t>select available electrodes </a:t>
            </a:r>
          </a:p>
          <a:p>
            <a:pPr lvl="2"/>
            <a:r>
              <a:rPr lang="en-US" dirty="0" smtClean="0"/>
              <a:t>step 2: optimize </a:t>
            </a:r>
            <a:r>
              <a:rPr lang="en-US" dirty="0"/>
              <a:t>electrode selection and currents </a:t>
            </a:r>
            <a:r>
              <a:rPr lang="en-US" dirty="0" smtClean="0"/>
              <a:t>/ </a:t>
            </a:r>
            <a:r>
              <a:rPr lang="en-US" dirty="0"/>
              <a:t>set manually</a:t>
            </a:r>
          </a:p>
          <a:p>
            <a:pPr lvl="2"/>
            <a:r>
              <a:rPr lang="en-US" dirty="0" smtClean="0"/>
              <a:t>step 3: visualize </a:t>
            </a:r>
            <a:r>
              <a:rPr lang="en-US" dirty="0"/>
              <a:t>optimized distributions </a:t>
            </a:r>
            <a:r>
              <a:rPr lang="en-US" dirty="0" smtClean="0"/>
              <a:t>(modulation envelope (max/projected), E, j)</a:t>
            </a:r>
            <a:br>
              <a:rPr lang="en-US" dirty="0" smtClean="0"/>
            </a:br>
            <a:r>
              <a:rPr lang="en-US" dirty="0" smtClean="0"/>
              <a:t>3D view, overlay on atlas/images (scrollable cross-sections w/ </a:t>
            </a:r>
            <a:r>
              <a:rPr lang="en-US" dirty="0" err="1" smtClean="0"/>
              <a:t>isocontours</a:t>
            </a:r>
            <a:r>
              <a:rPr lang="en-US" dirty="0" smtClean="0"/>
              <a:t>)</a:t>
            </a:r>
          </a:p>
          <a:p>
            <a:pPr lvl="2"/>
            <a:r>
              <a:rPr lang="de-CH" dirty="0" smtClean="0"/>
              <a:t>step 4: generate report</a:t>
            </a:r>
            <a:endParaRPr lang="en-US" dirty="0"/>
          </a:p>
          <a:p>
            <a:pPr lvl="1"/>
            <a:r>
              <a:rPr lang="en-US" dirty="0"/>
              <a:t>Level </a:t>
            </a:r>
            <a:r>
              <a:rPr lang="en-US" dirty="0" smtClean="0"/>
              <a:t>2a: </a:t>
            </a:r>
            <a:r>
              <a:rPr lang="en-US" dirty="0"/>
              <a:t>import/generate personalized head models and </a:t>
            </a:r>
            <a:r>
              <a:rPr lang="en-US" dirty="0" smtClean="0"/>
              <a:t>target(s)</a:t>
            </a:r>
            <a:endParaRPr lang="en-US" dirty="0"/>
          </a:p>
          <a:p>
            <a:pPr lvl="2"/>
            <a:r>
              <a:rPr lang="en-US" dirty="0" smtClean="0"/>
              <a:t>automation </a:t>
            </a:r>
            <a:r>
              <a:rPr lang="en-US" dirty="0"/>
              <a:t>of generation (morphing/de </a:t>
            </a:r>
            <a:r>
              <a:rPr lang="en-US" dirty="0" smtClean="0"/>
              <a:t>novo/merged</a:t>
            </a:r>
            <a:r>
              <a:rPr lang="de-CH" dirty="0" smtClean="0"/>
              <a:t>)</a:t>
            </a:r>
            <a:br>
              <a:rPr lang="de-CH" dirty="0" smtClean="0"/>
            </a:br>
            <a:r>
              <a:rPr lang="en-US" sz="1800" dirty="0" smtClean="0"/>
              <a:t>import </a:t>
            </a:r>
            <a:r>
              <a:rPr lang="en-US" sz="1800" dirty="0"/>
              <a:t>head models from other tools (SPM, FSL, </a:t>
            </a:r>
            <a:r>
              <a:rPr lang="en-US" sz="1800" dirty="0" err="1"/>
              <a:t>Freesurf</a:t>
            </a:r>
            <a:r>
              <a:rPr lang="en-US" sz="1800" dirty="0" smtClean="0"/>
              <a:t>) or integrate these tools?</a:t>
            </a:r>
            <a:br>
              <a:rPr lang="en-US" sz="1800" dirty="0" smtClean="0"/>
            </a:br>
            <a:r>
              <a:rPr lang="en-US" sz="1800" dirty="0" smtClean="0"/>
              <a:t>co-registration </a:t>
            </a:r>
            <a:r>
              <a:rPr lang="en-US" sz="1800" dirty="0"/>
              <a:t>with </a:t>
            </a:r>
            <a:r>
              <a:rPr lang="en-US" sz="1800" dirty="0" err="1"/>
              <a:t>ViP</a:t>
            </a:r>
            <a:r>
              <a:rPr lang="en-US" sz="1800" dirty="0"/>
              <a:t> head models (not </a:t>
            </a:r>
            <a:r>
              <a:rPr lang="en-US" sz="1800" dirty="0" smtClean="0"/>
              <a:t>necessarily </a:t>
            </a:r>
            <a:r>
              <a:rPr lang="en-US" sz="1800" dirty="0"/>
              <a:t>MIDA</a:t>
            </a:r>
            <a:r>
              <a:rPr lang="en-US" sz="1800" dirty="0" smtClean="0"/>
              <a:t>)?</a:t>
            </a:r>
          </a:p>
          <a:p>
            <a:pPr lvl="2"/>
            <a:r>
              <a:rPr lang="de-CH" sz="1800" dirty="0" smtClean="0"/>
              <a:t>EM computational cost -&gt; limit number of electrodes?</a:t>
            </a:r>
            <a:endParaRPr lang="en-US" dirty="0"/>
          </a:p>
          <a:p>
            <a:pPr lvl="1"/>
            <a:r>
              <a:rPr lang="en-US" dirty="0" smtClean="0"/>
              <a:t>Level 2b: electrode design &amp; placement flexibility</a:t>
            </a:r>
          </a:p>
          <a:p>
            <a:pPr lvl="1"/>
            <a:r>
              <a:rPr lang="en-US" dirty="0" smtClean="0"/>
              <a:t>Level 3: </a:t>
            </a:r>
            <a:r>
              <a:rPr lang="en-US" dirty="0"/>
              <a:t>full </a:t>
            </a:r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58800" y="3281218"/>
            <a:ext cx="178221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de-CH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 Neue Light"/>
              </a:rPr>
              <a:t>o</a:t>
            </a:r>
            <a:r>
              <a:rPr kumimoji="0" lang="de-CH" sz="16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 Neue Light"/>
              </a:rPr>
              <a:t>2</a:t>
            </a:r>
            <a:r>
              <a:rPr kumimoji="0" lang="de-CH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 Neue Light"/>
              </a:rPr>
              <a:t>S</a:t>
            </a:r>
            <a:r>
              <a:rPr lang="de-CH" sz="1600" baseline="30000" dirty="0" smtClean="0"/>
              <a:t>2</a:t>
            </a:r>
            <a:r>
              <a:rPr kumimoji="0" lang="de-CH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Helvetica Neue Light"/>
              </a:rPr>
              <a:t>PARC-based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sym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9018" y="5906577"/>
            <a:ext cx="55111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1801" marR="41801" indent="0" algn="l" defTabSz="939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 Light"/>
              </a:rPr>
              <a:t>S4L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410767" y="5511080"/>
            <a:ext cx="2934930" cy="0"/>
          </a:xfrm>
          <a:prstGeom prst="line">
            <a:avLst/>
          </a:prstGeom>
          <a:noFill/>
          <a:ln w="5080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bg2">
                    <a:lumMod val="50000"/>
                  </a:schemeClr>
                </a:gs>
                <a:gs pos="5700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Connector 2"/>
          <p:cNvCxnSpPr/>
          <p:nvPr/>
        </p:nvCxnSpPr>
        <p:spPr>
          <a:xfrm>
            <a:off x="12890089" y="1708883"/>
            <a:ext cx="0" cy="370058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Connector 5"/>
          <p:cNvCxnSpPr/>
          <p:nvPr/>
        </p:nvCxnSpPr>
        <p:spPr>
          <a:xfrm>
            <a:off x="12890090" y="5591829"/>
            <a:ext cx="0" cy="97831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1528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0ECE-28D9-4676-BC82-24568B9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Level 1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EAB90-A9CC-4AFE-8040-B9EF26F2A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login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load existing (user-access management) or create new plan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enter some patient information, notes (later: HIS integration?)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selection if precomputed data is used or user-generated (for level 1: precomputed)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selection of target region (multi-scale brain atlas, (MNI))</a:t>
            </a:r>
            <a:endParaRPr lang="de-CH" dirty="0" smtClean="0"/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preselect candidate electrodes on a head model (automation possible in the future)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option to specify treatment parameters, or to perform automatic optimization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interactive visualization step</a:t>
            </a:r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(maybe later: interactive reweighting and reoptimization – pareto-style -&gt; back to 8)</a:t>
            </a:r>
            <a:endParaRPr lang="de-CH" dirty="0" smtClean="0"/>
          </a:p>
          <a:p>
            <a:pPr marL="514350" lvl="1" indent="-514350">
              <a:buFont typeface="+mj-lt"/>
              <a:buAutoNum type="arabicPeriod"/>
            </a:pPr>
            <a:r>
              <a:rPr lang="de-CH" dirty="0" smtClean="0"/>
              <a:t>report generation (download, archive), export of optimized treatment parameters to HW (impact certification)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4585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(I)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5806" y="1412168"/>
            <a:ext cx="14947094" cy="6895099"/>
          </a:xfrm>
        </p:spPr>
        <p:txBody>
          <a:bodyPr>
            <a:normAutofit/>
          </a:bodyPr>
          <a:lstStyle/>
          <a:p>
            <a:pPr lvl="1"/>
            <a:r>
              <a:rPr lang="de-CH" dirty="0" smtClean="0"/>
              <a:t>minimize effort (ours or third party) to obtain treatment plan (electrode locations and current ratio initially; visualization and quantification)</a:t>
            </a:r>
          </a:p>
          <a:p>
            <a:pPr lvl="1"/>
            <a:r>
              <a:rPr lang="de-CH" dirty="0" smtClean="0">
                <a:solidFill>
                  <a:srgbClr val="FF0000"/>
                </a:solidFill>
              </a:rPr>
              <a:t>?</a:t>
            </a:r>
            <a:r>
              <a:rPr lang="de-CH" dirty="0" smtClean="0"/>
              <a:t> allow others to do (online) TP as a service </a:t>
            </a:r>
            <a:r>
              <a:rPr lang="de-CH" i="1" dirty="0"/>
              <a:t>vs.</a:t>
            </a:r>
            <a:r>
              <a:rPr lang="de-CH" dirty="0" smtClean="0"/>
              <a:t> as complement of our HW on their own </a:t>
            </a:r>
            <a:r>
              <a:rPr lang="de-CH" i="1" dirty="0" smtClean="0"/>
              <a:t>vs. </a:t>
            </a:r>
            <a:r>
              <a:rPr lang="de-CH" dirty="0" smtClean="0"/>
              <a:t>we do it for a fee</a:t>
            </a:r>
          </a:p>
          <a:p>
            <a:pPr lvl="1"/>
            <a:r>
              <a:rPr lang="de-CH" dirty="0" smtClean="0"/>
              <a:t>offer a guided, step-by-step procedure</a:t>
            </a:r>
          </a:p>
          <a:p>
            <a:pPr lvl="1"/>
            <a:r>
              <a:rPr lang="de-CH" dirty="0" smtClean="0"/>
              <a:t>provide report, allow interactive exploration (also at later time points</a:t>
            </a:r>
            <a:r>
              <a:rPr lang="de-CH" dirty="0" smtClean="0">
                <a:solidFill>
                  <a:srgbClr val="FF0000"/>
                </a:solidFill>
              </a:rPr>
              <a:t>?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3D and 2D visualizations of distributions (in brain model, with brain parcelation</a:t>
            </a:r>
            <a:r>
              <a:rPr lang="de-CH" dirty="0" smtClean="0">
                <a:solidFill>
                  <a:srgbClr val="FF0000"/>
                </a:solidFill>
              </a:rPr>
              <a:t>?</a:t>
            </a:r>
            <a:r>
              <a:rPr lang="de-CH" dirty="0" smtClean="0"/>
              <a:t>, overlayed on image data</a:t>
            </a:r>
            <a:r>
              <a:rPr lang="de-CH" dirty="0" smtClean="0">
                <a:solidFill>
                  <a:srgbClr val="FF0000"/>
                </a:solidFill>
              </a:rPr>
              <a:t>?</a:t>
            </a:r>
            <a:r>
              <a:rPr lang="de-CH" dirty="0" smtClean="0">
                <a:solidFill>
                  <a:schemeClr val="tx1"/>
                </a:solidFill>
              </a:rPr>
              <a:t>...) of quantities of interst (modulation envelope amplitude, current...)</a:t>
            </a:r>
          </a:p>
          <a:p>
            <a:pPr lvl="1"/>
            <a:r>
              <a:rPr lang="de-CH" dirty="0" smtClean="0"/>
              <a:t>cumulative histograms (target region, non-target region, by brain parcelation</a:t>
            </a:r>
            <a:r>
              <a:rPr lang="de-CH" dirty="0" smtClean="0">
                <a:solidFill>
                  <a:srgbClr val="FF0000"/>
                </a:solidFill>
              </a:rPr>
              <a:t>?</a:t>
            </a:r>
            <a:r>
              <a:rPr lang="de-CH" dirty="0" smtClean="0"/>
              <a:t>), metrics (focality ratio, coverage)</a:t>
            </a:r>
          </a:p>
          <a:p>
            <a:pPr lvl="1"/>
            <a:r>
              <a:rPr lang="de-CH" dirty="0" smtClean="0"/>
              <a:t>(pre-)selection of potential electrode locations</a:t>
            </a:r>
          </a:p>
          <a:p>
            <a:pPr lvl="1"/>
            <a:r>
              <a:rPr lang="de-CH" dirty="0" smtClean="0"/>
              <a:t>automated determination / manual setting of treatment parameters</a:t>
            </a:r>
          </a:p>
          <a:p>
            <a:pPr lvl="1"/>
            <a:r>
              <a:rPr lang="de-CH" dirty="0" smtClean="0"/>
              <a:t>import &amp; placement of custom electrodes</a:t>
            </a:r>
          </a:p>
          <a:p>
            <a:pPr lvl="1"/>
            <a:r>
              <a:rPr lang="de-CH" dirty="0" smtClean="0"/>
              <a:t>library of precomputed head models (perhaps even with varying electrode sizes, animals)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215860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(II)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5806" y="1412168"/>
            <a:ext cx="14947094" cy="6895099"/>
          </a:xfrm>
        </p:spPr>
        <p:txBody>
          <a:bodyPr>
            <a:normAutofit lnSpcReduction="10000"/>
          </a:bodyPr>
          <a:lstStyle/>
          <a:p>
            <a:pPr lvl="1"/>
            <a:r>
              <a:rPr lang="de-CH" dirty="0"/>
              <a:t>personalized model building</a:t>
            </a:r>
            <a:r>
              <a:rPr lang="de-CH" dirty="0">
                <a:solidFill>
                  <a:srgbClr val="FF0000"/>
                </a:solidFill>
              </a:rPr>
              <a:t>?</a:t>
            </a:r>
            <a:r>
              <a:rPr lang="de-CH" dirty="0"/>
              <a:t> special model building</a:t>
            </a:r>
            <a:r>
              <a:rPr lang="de-CH" dirty="0">
                <a:solidFill>
                  <a:srgbClr val="FF0000"/>
                </a:solidFill>
              </a:rPr>
              <a:t>?</a:t>
            </a:r>
            <a:endParaRPr lang="de-CH" dirty="0">
              <a:solidFill>
                <a:schemeClr val="tx1"/>
              </a:solidFill>
            </a:endParaRPr>
          </a:p>
          <a:p>
            <a:pPr lvl="2"/>
            <a:r>
              <a:rPr lang="de-CH" dirty="0">
                <a:solidFill>
                  <a:schemeClr val="tx1"/>
                </a:solidFill>
              </a:rPr>
              <a:t>automated head model generation (de novo, brain only, registration</a:t>
            </a:r>
            <a:r>
              <a:rPr lang="de-CH" dirty="0">
                <a:solidFill>
                  <a:srgbClr val="FF0000"/>
                </a:solidFill>
              </a:rPr>
              <a:t>?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de-CH" dirty="0">
                <a:solidFill>
                  <a:schemeClr val="tx1"/>
                </a:solidFill>
              </a:rPr>
              <a:t>10-20 system</a:t>
            </a:r>
            <a:r>
              <a:rPr lang="de-CH" dirty="0">
                <a:solidFill>
                  <a:srgbClr val="FF0000"/>
                </a:solidFill>
              </a:rPr>
              <a:t>?</a:t>
            </a:r>
            <a:endParaRPr lang="de-CH" dirty="0"/>
          </a:p>
          <a:p>
            <a:pPr lvl="1"/>
            <a:r>
              <a:rPr lang="de-CH" dirty="0"/>
              <a:t>personalized/special/custom electrodes&amp;placement require EM simulation (incl. discretization, tissue properties, solver)</a:t>
            </a:r>
          </a:p>
          <a:p>
            <a:pPr lvl="1"/>
            <a:r>
              <a:rPr lang="de-CH" dirty="0" smtClean="0"/>
              <a:t>avoid </a:t>
            </a:r>
            <a:r>
              <a:rPr lang="de-CH" dirty="0"/>
              <a:t>need for SW installation, facilitate bug-fixing, ascertain homogeneous code version, avoid need for dedicated computing HW infrastructure -&gt; oSPARC </a:t>
            </a:r>
            <a:r>
              <a:rPr lang="de-CH" dirty="0" smtClean="0"/>
              <a:t>technology</a:t>
            </a:r>
            <a:br>
              <a:rPr lang="de-CH" dirty="0" smtClean="0"/>
            </a:br>
            <a:r>
              <a:rPr lang="de-CH" dirty="0" smtClean="0"/>
              <a:t>also important synergies with oSPARC guided mode needs</a:t>
            </a:r>
            <a:endParaRPr lang="de-CH" dirty="0"/>
          </a:p>
          <a:p>
            <a:pPr lvl="1"/>
            <a:r>
              <a:rPr lang="de-CH" dirty="0">
                <a:solidFill>
                  <a:srgbClr val="FF0000"/>
                </a:solidFill>
              </a:rPr>
              <a:t>?</a:t>
            </a:r>
            <a:r>
              <a:rPr lang="de-CH" dirty="0"/>
              <a:t> certification</a:t>
            </a:r>
          </a:p>
          <a:p>
            <a:pPr lvl="1"/>
            <a:r>
              <a:rPr lang="de-CH" dirty="0"/>
              <a:t>anonymization, when doing personalized modeling</a:t>
            </a:r>
          </a:p>
          <a:p>
            <a:pPr lvl="1"/>
            <a:r>
              <a:rPr lang="de-CH" dirty="0"/>
              <a:t>quality assurance</a:t>
            </a:r>
          </a:p>
          <a:p>
            <a:pPr lvl="1"/>
            <a:r>
              <a:rPr lang="de-CH" dirty="0"/>
              <a:t>support, documentation</a:t>
            </a:r>
          </a:p>
          <a:p>
            <a:pPr lvl="1"/>
            <a:r>
              <a:rPr lang="de-CH" dirty="0"/>
              <a:t>(reoptimization after interactive reweighting)</a:t>
            </a:r>
          </a:p>
          <a:p>
            <a:pPr lvl="1"/>
            <a:r>
              <a:rPr lang="de-CH" dirty="0"/>
              <a:t>library of preplanned </a:t>
            </a:r>
            <a:r>
              <a:rPr lang="de-CH" dirty="0" smtClean="0"/>
              <a:t>cases, </a:t>
            </a:r>
            <a:r>
              <a:rPr lang="de-CH" dirty="0"/>
              <a:t>ability to make own plans </a:t>
            </a:r>
            <a:r>
              <a:rPr lang="de-CH" dirty="0" smtClean="0"/>
              <a:t>public, archive of own previous plans</a:t>
            </a:r>
          </a:p>
          <a:p>
            <a:pPr lvl="1"/>
            <a:r>
              <a:rPr lang="de-CH" dirty="0" smtClean="0"/>
              <a:t>(integration with computational neuro-sciences tools, EEG tools...)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95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FDAB2-EB41-4CDA-9A6C-969B2F3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Proofing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6FB2-8EC6-4C9B-B890-F9B61D2DD2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5806" y="1412168"/>
            <a:ext cx="14947094" cy="689509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de-CH" dirty="0" smtClean="0"/>
              <a:t>expect evolving requirements</a:t>
            </a:r>
          </a:p>
          <a:p>
            <a:pPr lvl="1"/>
            <a:r>
              <a:rPr lang="de-CH" dirty="0" smtClean="0"/>
              <a:t>more channels, more frequencies</a:t>
            </a:r>
          </a:p>
          <a:p>
            <a:pPr lvl="1"/>
            <a:r>
              <a:rPr lang="de-CH" dirty="0" smtClean="0"/>
              <a:t>other quantity-of-interest (related to optimization too)</a:t>
            </a:r>
          </a:p>
          <a:p>
            <a:pPr lvl="1"/>
            <a:r>
              <a:rPr lang="de-CH" dirty="0" smtClean="0"/>
              <a:t>stochastic elements</a:t>
            </a:r>
          </a:p>
          <a:p>
            <a:pPr lvl="1"/>
            <a:r>
              <a:rPr lang="de-CH" dirty="0" smtClean="0"/>
              <a:t>neuro integration (micro- and/or macro-scale)</a:t>
            </a:r>
          </a:p>
          <a:p>
            <a:pPr lvl="1"/>
            <a:r>
              <a:rPr lang="de-CH" dirty="0" smtClean="0"/>
              <a:t>???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0958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0ECE-28D9-4676-BC82-24568B9D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EAB90-A9CC-4AFE-8040-B9EF26F2A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personnel</a:t>
            </a:r>
          </a:p>
          <a:p>
            <a:pPr lvl="2"/>
            <a:r>
              <a:rPr lang="en-US" dirty="0" smtClean="0"/>
              <a:t>xxx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53025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1801" marR="41801" indent="0" algn="l" defTabSz="939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1801" marR="41801" indent="0" algn="l" defTabSz="939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1801" marR="41801" indent="0" algn="l" defTabSz="939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1801" marR="41801" indent="0" algn="l" defTabSz="939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39063</TotalTime>
  <Words>744</Words>
  <Application>Microsoft Office PowerPoint</Application>
  <PresentationFormat>Custom</PresentationFormat>
  <Paragraphs>109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Helvetica</vt:lpstr>
      <vt:lpstr>Helvetica Light</vt:lpstr>
      <vt:lpstr>Helvetica Neue Light</vt:lpstr>
      <vt:lpstr>Lucida Grande</vt:lpstr>
      <vt:lpstr>White</vt:lpstr>
      <vt:lpstr>Temporal Interference Stimulation</vt:lpstr>
      <vt:lpstr>Required Functionality</vt:lpstr>
      <vt:lpstr>HW Related SW requirements?</vt:lpstr>
      <vt:lpstr>Software</vt:lpstr>
      <vt:lpstr>Steps for Level 1</vt:lpstr>
      <vt:lpstr>Requirements (I)</vt:lpstr>
      <vt:lpstr>Requirements (II)</vt:lpstr>
      <vt:lpstr>Future Proofing</vt:lpstr>
      <vt:lpstr>Resources</vt:lpstr>
      <vt:lpstr>Missing Features (o2S2PARC Implementation)</vt:lpstr>
      <vt:lpstr>Functionality TP v1</vt:lpstr>
      <vt:lpstr>Functionality TP v1</vt:lpstr>
      <vt:lpstr>Functionality TP Later Versions</vt:lpstr>
      <vt:lpstr>xxx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0785: Neurostimulation Simulations of Pig and Human Splenic Neurovascular Bundle</dc:title>
  <dc:creator>AntonioC</dc:creator>
  <cp:lastModifiedBy>esra neufeld</cp:lastModifiedBy>
  <cp:revision>580</cp:revision>
  <cp:lastPrinted>2019-04-18T16:08:22Z</cp:lastPrinted>
  <dcterms:modified xsi:type="dcterms:W3CDTF">2019-12-12T10:52:17Z</dcterms:modified>
</cp:coreProperties>
</file>