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6" r:id="rId3"/>
    <p:sldId id="267" r:id="rId4"/>
    <p:sldId id="272" r:id="rId5"/>
    <p:sldId id="269" r:id="rId6"/>
    <p:sldId id="270" r:id="rId7"/>
    <p:sldId id="271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v, Tao A" initials="LTA" lastIdx="9" clrIdx="0">
    <p:extLst>
      <p:ext uri="{19B8F6BF-5375-455C-9EA6-DF929625EA0E}">
        <p15:presenceInfo xmlns:p15="http://schemas.microsoft.com/office/powerpoint/2012/main" userId="S-1-5-21-1757981266-725345543-1404487317-3836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09383-E19B-4321-AD60-46DB17FC11C8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4EF2A-2AFD-4611-A945-C2D44E975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67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4EF2A-2AFD-4611-A945-C2D44E975D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113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DC413-1F65-43FB-8DCB-CF47B65803B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5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282B-F9C2-4803-8D24-7B202D844BB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978D-8F77-4B88-977A-C1A2DA36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1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282B-F9C2-4803-8D24-7B202D844BB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978D-8F77-4B88-977A-C1A2DA36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6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282B-F9C2-4803-8D24-7B202D844BB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978D-8F77-4B88-977A-C1A2DA36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0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282B-F9C2-4803-8D24-7B202D844BB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978D-8F77-4B88-977A-C1A2DA36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4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282B-F9C2-4803-8D24-7B202D844BB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978D-8F77-4B88-977A-C1A2DA36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16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282B-F9C2-4803-8D24-7B202D844BB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978D-8F77-4B88-977A-C1A2DA36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0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282B-F9C2-4803-8D24-7B202D844BB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978D-8F77-4B88-977A-C1A2DA36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21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282B-F9C2-4803-8D24-7B202D844BB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978D-8F77-4B88-977A-C1A2DA36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282B-F9C2-4803-8D24-7B202D844BB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978D-8F77-4B88-977A-C1A2DA36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60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282B-F9C2-4803-8D24-7B202D844BB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978D-8F77-4B88-977A-C1A2DA36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7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F282B-F9C2-4803-8D24-7B202D844BB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978D-8F77-4B88-977A-C1A2DA36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84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F282B-F9C2-4803-8D24-7B202D844BBB}" type="datetimeFigureOut">
              <a:rPr lang="en-US" smtClean="0"/>
              <a:t>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978D-8F77-4B88-977A-C1A2DA36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40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pache/incubator-mxnet/pull/9552" TargetMode="External"/><Relationship Id="rId2" Type="http://schemas.openxmlformats.org/officeDocument/2006/relationships/hyperlink" Target="https://github.com/apache/incubator-mxnet/pull/967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pache/incubator-mxnet/pull/955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wentingj/incubator-mxnet/tree/cache_all_quantizatio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github.com/wentingj/private-mxnet/tree/mlt-devel-int8-mkl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github.com/apache/incubator-mxnet/pull/9677" TargetMode="External"/><Relationship Id="rId5" Type="http://schemas.openxmlformats.org/officeDocument/2006/relationships/hyperlink" Target="https://github.com/ZihengJiang/mxnet/tree/quantization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ithub.com/wentingj/incubator-mxnet/tree/cache_all_quantization" TargetMode="External"/><Relationship Id="rId4" Type="http://schemas.openxmlformats.org/officeDocument/2006/relationships/hyperlink" Target="https://github.com/apache/incubator-mxnet/pull/9552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apache/incubator-mxnet/pull/9552/files#diff-eb69f39abf175a8a24c53ccc1c81a136R53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solidFill>
                  <a:schemeClr val="accent5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rPr>
              <a:t>Intel INT8 Solution for MXNet</a:t>
            </a:r>
            <a:endParaRPr lang="en-US" sz="8000" dirty="0">
              <a:solidFill>
                <a:schemeClr val="accent5"/>
              </a:solidFill>
              <a:latin typeface="Intel Clear Pro" panose="020B0804020202060201" pitchFamily="34" charset="0"/>
              <a:ea typeface="Intel Clear Pro" panose="020B0804020202060201" pitchFamily="34" charset="0"/>
              <a:cs typeface="Intel Clear Pro" panose="020B0804020202060201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Intel/SSG/MLT</a:t>
            </a:r>
            <a:endParaRPr lang="en-US" dirty="0">
              <a:solidFill>
                <a:schemeClr val="accent5"/>
              </a:solidFill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64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Content</a:t>
            </a:r>
            <a:endParaRPr lang="en-US" dirty="0">
              <a:solidFill>
                <a:schemeClr val="accent5"/>
              </a:solidFill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Plan and Targets</a:t>
            </a:r>
          </a:p>
          <a:p>
            <a:r>
              <a:rPr lang="en-US" dirty="0" smtClean="0">
                <a:solidFill>
                  <a:schemeClr val="accent5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Operator Status</a:t>
            </a:r>
          </a:p>
          <a:p>
            <a:r>
              <a:rPr lang="en-US" dirty="0" smtClean="0">
                <a:solidFill>
                  <a:schemeClr val="accent5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Model Level Optimization</a:t>
            </a:r>
          </a:p>
          <a:p>
            <a:r>
              <a:rPr lang="en-US" altLang="zh-CN" dirty="0" smtClean="0">
                <a:solidFill>
                  <a:schemeClr val="accent5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D</a:t>
            </a:r>
            <a:r>
              <a:rPr lang="en-US" dirty="0" smtClean="0">
                <a:solidFill>
                  <a:schemeClr val="accent5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ifferentiation (MKL-DNN)</a:t>
            </a:r>
          </a:p>
          <a:p>
            <a:r>
              <a:rPr lang="en-US" dirty="0" smtClean="0">
                <a:solidFill>
                  <a:schemeClr val="accent5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Backup</a:t>
            </a:r>
            <a:endParaRPr lang="en-US" dirty="0">
              <a:solidFill>
                <a:schemeClr val="accent5"/>
              </a:solidFill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88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515" y="1235217"/>
            <a:ext cx="10515600" cy="515231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MKLDNN Integration Plan</a:t>
            </a:r>
          </a:p>
          <a:p>
            <a:pPr marL="0" indent="0">
              <a:buNone/>
            </a:pPr>
            <a:r>
              <a:rPr lang="en-US" sz="2000" dirty="0" smtClean="0"/>
              <a:t>We prefer to merge our solution with #9552 together so the CPU/GPU INT8 code can share the common code infrastructure and be tested together.</a:t>
            </a:r>
          </a:p>
          <a:p>
            <a:pPr marL="0" indent="0">
              <a:buNone/>
            </a:pPr>
            <a:r>
              <a:rPr lang="en-US" sz="2000" dirty="0" smtClean="0"/>
              <a:t>The dependency and tasks: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hlinkClick r:id="rId2"/>
              </a:rPr>
              <a:t>PR#9677</a:t>
            </a:r>
            <a:r>
              <a:rPr lang="en-US" sz="2000" dirty="0" smtClean="0"/>
              <a:t> to be merged (including our FP32 OPs)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dk1"/>
                </a:solidFill>
                <a:hlinkClick r:id="rId3"/>
              </a:rPr>
              <a:t>PR#9552</a:t>
            </a:r>
            <a:r>
              <a:rPr lang="en-US" sz="2000" dirty="0" smtClean="0">
                <a:solidFill>
                  <a:schemeClr val="dk1"/>
                </a:solidFill>
              </a:rPr>
              <a:t> rebase on </a:t>
            </a:r>
            <a:r>
              <a:rPr lang="en-US" sz="2000" dirty="0"/>
              <a:t>PR #9677 </a:t>
            </a:r>
            <a:r>
              <a:rPr lang="en-US" sz="2000" dirty="0" smtClean="0"/>
              <a:t>(reminisce)</a:t>
            </a:r>
          </a:p>
          <a:p>
            <a:pPr marL="457200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After </a:t>
            </a:r>
            <a:r>
              <a:rPr lang="en-US" altLang="zh-CN" sz="2000" dirty="0" smtClean="0"/>
              <a:t>1.</a:t>
            </a:r>
            <a:r>
              <a:rPr lang="en-US" sz="2000" dirty="0" smtClean="0"/>
              <a:t> is merged,  this PR need to be rebased so we can use our MKL-DNN OP.</a:t>
            </a:r>
          </a:p>
          <a:p>
            <a:pPr marL="457200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Need lots of your efforts </a:t>
            </a:r>
            <a:r>
              <a:rPr lang="en-US" sz="2000" dirty="0" smtClean="0">
                <a:sym typeface="Wingdings" panose="05000000000000000000" pitchFamily="2" charset="2"/>
              </a:rPr>
              <a:t></a:t>
            </a:r>
            <a:endParaRPr lang="en-US" sz="2000" dirty="0" smtClean="0"/>
          </a:p>
          <a:p>
            <a:pPr marL="457200" lvl="1" indent="0">
              <a:buNone/>
            </a:pPr>
            <a:r>
              <a:rPr lang="en-US" sz="2000" dirty="0" smtClean="0">
                <a:solidFill>
                  <a:schemeClr val="dk1"/>
                </a:solidFill>
              </a:rPr>
              <a:t>3.    Submit PR for MKLDNN INT8 OP (Intel SH team)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r>
              <a:rPr lang="en-US" dirty="0" smtClean="0"/>
              <a:t>MKLDNN INT8 Target</a:t>
            </a:r>
          </a:p>
          <a:p>
            <a:pPr marL="914400" lvl="1" indent="-457200">
              <a:buAutoNum type="arabicPeriod"/>
            </a:pPr>
            <a:r>
              <a:rPr lang="en-US" sz="2000" dirty="0" smtClean="0"/>
              <a:t>Accuracy </a:t>
            </a:r>
            <a:r>
              <a:rPr lang="en-US" sz="2000" dirty="0"/>
              <a:t>gap &lt;1% from </a:t>
            </a:r>
            <a:r>
              <a:rPr lang="en-US" sz="2000" dirty="0" smtClean="0"/>
              <a:t>fp32, such as resnet-50, googlenet v3</a:t>
            </a:r>
          </a:p>
          <a:p>
            <a:pPr marL="914400" lvl="1" indent="-457200">
              <a:buAutoNum type="arabicPeriod"/>
            </a:pPr>
            <a:r>
              <a:rPr lang="en-US" sz="2000" dirty="0" smtClean="0"/>
              <a:t>Performance </a:t>
            </a:r>
          </a:p>
          <a:p>
            <a:pPr marL="457200" lvl="1" indent="0">
              <a:buNone/>
            </a:pPr>
            <a:r>
              <a:rPr lang="en-US" sz="1900" dirty="0" smtClean="0"/>
              <a:t>In the first stage, we are not focus on performance very much so suppose 1.0-1.3X faster than FP32;</a:t>
            </a:r>
          </a:p>
          <a:p>
            <a:pPr marL="457200" lvl="1" indent="0">
              <a:buNone/>
            </a:pPr>
            <a:r>
              <a:rPr lang="en-US" sz="1900" dirty="0" smtClean="0"/>
              <a:t>Intel </a:t>
            </a:r>
            <a:r>
              <a:rPr lang="en-US" sz="1900" dirty="0"/>
              <a:t>n</a:t>
            </a:r>
            <a:r>
              <a:rPr lang="en-US" sz="1900" dirty="0" smtClean="0"/>
              <a:t>ext step (w/ new HW) INT8 performance will be improved a lot (2-3X).</a:t>
            </a:r>
          </a:p>
          <a:p>
            <a:pPr marL="457200" lvl="1" indent="0">
              <a:buNone/>
            </a:pP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0667" y="92217"/>
            <a:ext cx="10972800" cy="1143000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Intel Clear"/>
                <a:ea typeface="+mj-ea"/>
                <a:cs typeface="Intel Clear"/>
              </a:defRPr>
            </a:lvl1pPr>
          </a:lstStyle>
          <a:p>
            <a:pPr algn="l"/>
            <a:r>
              <a:rPr lang="en-US" sz="4267" dirty="0" smtClean="0"/>
              <a:t>Plan and Targets</a:t>
            </a:r>
          </a:p>
        </p:txBody>
      </p:sp>
    </p:spTree>
    <p:extLst>
      <p:ext uri="{BB962C8B-B14F-4D97-AF65-F5344CB8AC3E}">
        <p14:creationId xmlns:p14="http://schemas.microsoft.com/office/powerpoint/2010/main" val="261098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200" y="1690688"/>
          <a:ext cx="10515600" cy="4247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4120"/>
                <a:gridCol w="1722120"/>
                <a:gridCol w="2103120"/>
                <a:gridCol w="2103120"/>
                <a:gridCol w="2103120"/>
              </a:tblGrid>
              <a:tr h="548399">
                <a:tc grid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INT8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Operator Status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45852">
                <a:tc>
                  <a:txBody>
                    <a:bodyPr/>
                    <a:lstStyle/>
                    <a:p>
                      <a:pPr algn="ctr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PR#9552</a:t>
                      </a:r>
                      <a:endParaRPr lang="en-US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 smtClean="0"/>
                        <a:t>CUDNN</a:t>
                      </a:r>
                      <a:endParaRPr lang="en-US" sz="16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 smtClean="0"/>
                        <a:t>MKL-DNN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dirty="0" smtClean="0"/>
                        <a:t>Integrated to MXNET</a:t>
                      </a:r>
                      <a:endParaRPr lang="en-US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Unit tests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133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quantization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Done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Pass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337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dequantization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Done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33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requantization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WIP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WIP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33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conv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Pass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33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max pooling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Pass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33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avg</a:t>
                      </a:r>
                      <a:r>
                        <a:rPr lang="en-US" sz="1600" dirty="0" smtClean="0"/>
                        <a:t> pooling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Done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Pass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33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fc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(MKL</a:t>
                      </a:r>
                      <a:r>
                        <a:rPr lang="en-US" sz="1600" baseline="0" dirty="0" smtClean="0"/>
                        <a:t> library)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TODO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/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33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relu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Done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Pass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33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concat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no</a:t>
                      </a: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WIP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WIP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337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fused(conv/</a:t>
                      </a:r>
                      <a:r>
                        <a:rPr lang="en-US" sz="1600" dirty="0" err="1" smtClean="0"/>
                        <a:t>relu</a:t>
                      </a:r>
                      <a:r>
                        <a:rPr lang="en-US" sz="1600" dirty="0" smtClean="0"/>
                        <a:t>/</a:t>
                      </a:r>
                      <a:r>
                        <a:rPr lang="en-US" sz="1600" dirty="0" err="1" smtClean="0"/>
                        <a:t>elemwise</a:t>
                      </a:r>
                      <a:r>
                        <a:rPr lang="en-US" sz="1600" dirty="0" smtClean="0"/>
                        <a:t>)</a:t>
                      </a:r>
                      <a:endParaRPr lang="en-US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WIP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WIP</a:t>
                      </a:r>
                      <a:endParaRPr lang="en-US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8200" y="6098342"/>
            <a:ext cx="8861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Local code with </a:t>
            </a:r>
            <a:r>
              <a:rPr lang="en-US" dirty="0" smtClean="0">
                <a:solidFill>
                  <a:schemeClr val="dk1"/>
                </a:solidFill>
                <a:hlinkClick r:id="rId3"/>
              </a:rPr>
              <a:t>PR#9552</a:t>
            </a:r>
            <a:r>
              <a:rPr lang="en-US" dirty="0" smtClean="0">
                <a:solidFill>
                  <a:schemeClr val="dk1"/>
                </a:solidFill>
              </a:rPr>
              <a:t> merge</a:t>
            </a:r>
            <a:r>
              <a:rPr lang="en-US" dirty="0" smtClean="0"/>
              <a:t>. </a:t>
            </a:r>
            <a:r>
              <a:rPr lang="en-US" dirty="0" smtClean="0">
                <a:hlinkClick r:id="rId4"/>
              </a:rPr>
              <a:t>[LINK]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5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Operator Status</a:t>
            </a:r>
            <a:endParaRPr lang="en-US" dirty="0">
              <a:solidFill>
                <a:schemeClr val="accent5"/>
              </a:solidFill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93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698" y="1155977"/>
            <a:ext cx="1734449" cy="43513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9100" y="442559"/>
            <a:ext cx="3018235" cy="60364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30667" y="1431334"/>
            <a:ext cx="6284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MKL-DNN with </a:t>
            </a:r>
            <a:r>
              <a:rPr lang="en-US" sz="2400" dirty="0" err="1">
                <a:hlinkClick r:id="rId5"/>
              </a:rPr>
              <a:t>ziheng’s</a:t>
            </a:r>
            <a:r>
              <a:rPr lang="en-US" sz="2400" dirty="0">
                <a:hlinkClick r:id="rId5"/>
              </a:rPr>
              <a:t> quantization </a:t>
            </a:r>
            <a:r>
              <a:rPr lang="en-US" sz="2400" dirty="0" smtClean="0">
                <a:hlinkClick r:id="rId5"/>
              </a:rPr>
              <a:t>branch</a:t>
            </a:r>
            <a:endParaRPr lang="en-US" sz="2400" dirty="0"/>
          </a:p>
        </p:txBody>
      </p:sp>
      <p:sp>
        <p:nvSpPr>
          <p:cNvPr id="9" name="Right Arrow 8"/>
          <p:cNvSpPr/>
          <p:nvPr/>
        </p:nvSpPr>
        <p:spPr>
          <a:xfrm>
            <a:off x="8003314" y="3170876"/>
            <a:ext cx="1452663" cy="160771"/>
          </a:xfrm>
          <a:prstGeom prst="rightArrow">
            <a:avLst>
              <a:gd name="adj1" fmla="val 50000"/>
              <a:gd name="adj2" fmla="val 18311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482125"/>
              </p:ext>
            </p:extLst>
          </p:nvPr>
        </p:nvGraphicFramePr>
        <p:xfrm>
          <a:off x="625368" y="3251261"/>
          <a:ext cx="5680953" cy="76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9940"/>
                <a:gridCol w="1935928"/>
                <a:gridCol w="2195085"/>
              </a:tblGrid>
              <a:tr h="3548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900" dirty="0" smtClean="0"/>
                        <a:t>Inference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900" dirty="0" smtClean="0"/>
                        <a:t>origin fp32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900" dirty="0" smtClean="0"/>
                        <a:t>after quantization</a:t>
                      </a:r>
                      <a:endParaRPr lang="en-US" sz="1900" dirty="0"/>
                    </a:p>
                  </a:txBody>
                  <a:tcPr/>
                </a:tc>
              </a:tr>
              <a:tr h="22354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/>
                        <a:t>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900" dirty="0" smtClean="0"/>
                        <a:t>98.06 %</a:t>
                      </a:r>
                      <a:endParaRPr lang="en-US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/>
                        <a:t>97.93 %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530667" y="92217"/>
            <a:ext cx="10972800" cy="1143000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Intel Clear"/>
                <a:ea typeface="+mj-ea"/>
                <a:cs typeface="Intel Clear"/>
              </a:defRPr>
            </a:lvl1pPr>
          </a:lstStyle>
          <a:p>
            <a:pPr algn="l"/>
            <a:r>
              <a:rPr lang="en-US" sz="4400" dirty="0">
                <a:solidFill>
                  <a:schemeClr val="accent5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Model Level Optimization </a:t>
            </a:r>
            <a:endParaRPr lang="en-US" sz="4267" dirty="0"/>
          </a:p>
        </p:txBody>
      </p:sp>
      <p:sp>
        <p:nvSpPr>
          <p:cNvPr id="2" name="TextBox 1"/>
          <p:cNvSpPr txBox="1"/>
          <p:nvPr/>
        </p:nvSpPr>
        <p:spPr>
          <a:xfrm>
            <a:off x="575527" y="4233075"/>
            <a:ext cx="4781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FP32 code based on </a:t>
            </a:r>
            <a:r>
              <a:rPr lang="en-US" dirty="0" smtClean="0">
                <a:hlinkClick r:id="rId6"/>
              </a:rPr>
              <a:t>PR#9677</a:t>
            </a:r>
            <a:endParaRPr lang="en-US" dirty="0" smtClean="0"/>
          </a:p>
          <a:p>
            <a:r>
              <a:rPr lang="en-US" altLang="zh-CN" dirty="0" smtClean="0"/>
              <a:t>INT8 code refer to</a:t>
            </a:r>
            <a:r>
              <a:rPr lang="en-US" dirty="0" smtClean="0"/>
              <a:t>  </a:t>
            </a:r>
            <a:r>
              <a:rPr lang="en-US" dirty="0">
                <a:hlinkClick r:id="rId7"/>
              </a:rPr>
              <a:t>[LINK]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5368" y="2218187"/>
            <a:ext cx="4754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this experiment, conv, relu and flatten layer are used INT8 as left flowchart.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4673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517" y="365125"/>
            <a:ext cx="3034483" cy="6099062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698" y="1155977"/>
            <a:ext cx="1734449" cy="4351339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8003314" y="3170876"/>
            <a:ext cx="1452663" cy="160771"/>
          </a:xfrm>
          <a:prstGeom prst="rightArrow">
            <a:avLst>
              <a:gd name="adj1" fmla="val 50000"/>
              <a:gd name="adj2" fmla="val 18311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9" name="Rectangle 8"/>
          <p:cNvSpPr/>
          <p:nvPr/>
        </p:nvSpPr>
        <p:spPr>
          <a:xfrm>
            <a:off x="295354" y="925144"/>
            <a:ext cx="62840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MKL-DNN </a:t>
            </a:r>
            <a:r>
              <a:rPr lang="en-US" sz="2400" dirty="0"/>
              <a:t>with quantization + calibration </a:t>
            </a:r>
            <a:r>
              <a:rPr lang="en-US" altLang="zh-CN" sz="2400" dirty="0" smtClean="0"/>
              <a:t>PR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32771" y="1794050"/>
            <a:ext cx="47548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this experiment, conv, we combined MKL-DNN INT8 Ops with the graph optimization </a:t>
            </a:r>
            <a:r>
              <a:rPr lang="en-US" sz="2000" dirty="0"/>
              <a:t>and </a:t>
            </a:r>
            <a:r>
              <a:rPr lang="en-US" altLang="zh-CN" sz="2000" dirty="0"/>
              <a:t>a</a:t>
            </a:r>
            <a:r>
              <a:rPr lang="en-US" sz="2000" dirty="0" smtClean="0"/>
              <a:t>uxiliary </a:t>
            </a:r>
            <a:r>
              <a:rPr lang="en-US" altLang="zh-CN" sz="2000" dirty="0" smtClean="0"/>
              <a:t>OPs</a:t>
            </a:r>
            <a:r>
              <a:rPr lang="en-US" sz="2000" dirty="0" smtClean="0"/>
              <a:t> in </a:t>
            </a:r>
            <a:r>
              <a:rPr lang="en-US" sz="2000" dirty="0" smtClean="0">
                <a:solidFill>
                  <a:schemeClr val="dk1"/>
                </a:solidFill>
                <a:hlinkClick r:id="rId4"/>
              </a:rPr>
              <a:t>PR#9552</a:t>
            </a:r>
            <a:r>
              <a:rPr lang="en-US" sz="2000" dirty="0" smtClean="0">
                <a:solidFill>
                  <a:schemeClr val="dk1"/>
                </a:solidFill>
              </a:rPr>
              <a:t>.</a:t>
            </a:r>
          </a:p>
          <a:p>
            <a:endParaRPr lang="en-US" sz="2000" dirty="0">
              <a:solidFill>
                <a:schemeClr val="dk1"/>
              </a:solidFill>
            </a:endParaRPr>
          </a:p>
          <a:p>
            <a:r>
              <a:rPr lang="en-US" sz="2000" dirty="0" smtClean="0">
                <a:solidFill>
                  <a:schemeClr val="dk1"/>
                </a:solidFill>
              </a:rPr>
              <a:t>The similar computation flow as previous page, but the weights quantization is calculated offline.</a:t>
            </a:r>
          </a:p>
          <a:p>
            <a:endParaRPr lang="en-US" sz="2000" dirty="0">
              <a:solidFill>
                <a:schemeClr val="dk1"/>
              </a:solidFill>
            </a:endParaRPr>
          </a:p>
          <a:p>
            <a:r>
              <a:rPr lang="en-US" sz="2000" dirty="0" smtClean="0">
                <a:solidFill>
                  <a:schemeClr val="dk1"/>
                </a:solidFill>
              </a:rPr>
              <a:t>The accuracy test WIP, you can refer our code in </a:t>
            </a:r>
            <a:r>
              <a:rPr lang="en-US" sz="2000" dirty="0">
                <a:hlinkClick r:id="rId5"/>
              </a:rPr>
              <a:t>[LINK</a:t>
            </a:r>
            <a:r>
              <a:rPr lang="en-US" sz="2000" dirty="0" smtClean="0">
                <a:hlinkClick r:id="rId5"/>
              </a:rPr>
              <a:t>]</a:t>
            </a:r>
            <a:r>
              <a:rPr lang="en-US" sz="2000" dirty="0" smtClean="0"/>
              <a:t>.</a:t>
            </a:r>
            <a:r>
              <a:rPr lang="en-US" sz="2000" dirty="0" smtClean="0">
                <a:solidFill>
                  <a:schemeClr val="dk1"/>
                </a:solidFill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0052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9266" y="1306816"/>
            <a:ext cx="11050931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MKLDNN </a:t>
            </a:r>
            <a:r>
              <a:rPr lang="en-US" altLang="zh-CN" dirty="0" smtClean="0"/>
              <a:t>OP </a:t>
            </a:r>
            <a:endParaRPr lang="en-US" dirty="0" smtClean="0"/>
          </a:p>
          <a:p>
            <a:pPr lvl="1"/>
            <a:r>
              <a:rPr lang="en-US" dirty="0" smtClean="0"/>
              <a:t>Convolution (for example)</a:t>
            </a:r>
          </a:p>
          <a:p>
            <a:pPr lvl="2"/>
            <a:r>
              <a:rPr lang="en-US" dirty="0" smtClean="0"/>
              <a:t>MKLDNN supports any layout, and channel needn’t </a:t>
            </a:r>
            <a:r>
              <a:rPr lang="en-US" dirty="0" smtClean="0">
                <a:hlinkClick r:id="rId2"/>
              </a:rPr>
              <a:t>to be multiple of 4</a:t>
            </a:r>
            <a:r>
              <a:rPr lang="en-US" dirty="0" smtClean="0"/>
              <a:t>, but more friendly </a:t>
            </a:r>
            <a:r>
              <a:rPr lang="en-US" dirty="0"/>
              <a:t>to </a:t>
            </a:r>
            <a:r>
              <a:rPr lang="en-US" dirty="0" smtClean="0"/>
              <a:t>be multiple </a:t>
            </a:r>
            <a:r>
              <a:rPr lang="en-US" dirty="0"/>
              <a:t>of </a:t>
            </a:r>
            <a:r>
              <a:rPr lang="en-US" dirty="0" smtClean="0"/>
              <a:t>16. So, we can have full </a:t>
            </a:r>
            <a:r>
              <a:rPr lang="en-US" dirty="0"/>
              <a:t>unit </a:t>
            </a:r>
            <a:r>
              <a:rPr lang="en-US" dirty="0" smtClean="0"/>
              <a:t>tests and less </a:t>
            </a:r>
            <a:r>
              <a:rPr lang="en-US" dirty="0"/>
              <a:t>constrain </a:t>
            </a:r>
            <a:r>
              <a:rPr lang="en-US" dirty="0" smtClean="0"/>
              <a:t>in infer shape to share op registration with CUDNN.</a:t>
            </a:r>
          </a:p>
          <a:p>
            <a:pPr lvl="2"/>
            <a:r>
              <a:rPr lang="en-US" dirty="0" smtClean="0"/>
              <a:t>input </a:t>
            </a:r>
            <a:r>
              <a:rPr lang="en-US" dirty="0"/>
              <a:t>data type </a:t>
            </a:r>
            <a:r>
              <a:rPr lang="en-US" dirty="0" smtClean="0"/>
              <a:t>in MKLDNN is u8, so infer </a:t>
            </a:r>
            <a:r>
              <a:rPr lang="en-US" dirty="0"/>
              <a:t>type</a:t>
            </a:r>
            <a:r>
              <a:rPr lang="en-US" dirty="0" smtClean="0"/>
              <a:t> need to support u8 as well.</a:t>
            </a:r>
          </a:p>
          <a:p>
            <a:r>
              <a:rPr lang="en-US" dirty="0" err="1" smtClean="0"/>
              <a:t>Requantize</a:t>
            </a:r>
            <a:endParaRPr lang="en-US" dirty="0" smtClean="0"/>
          </a:p>
          <a:p>
            <a:pPr lvl="1"/>
            <a:r>
              <a:rPr lang="en-US" dirty="0" smtClean="0"/>
              <a:t>MKLDNN supports s8/u8 output besides s32 output by shrinking range inside API.</a:t>
            </a:r>
          </a:p>
          <a:p>
            <a:pPr lvl="1"/>
            <a:r>
              <a:rPr lang="en-US" dirty="0" smtClean="0"/>
              <a:t>can use macro to switch between MKLDNN/CUDNN.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0667" y="92217"/>
            <a:ext cx="10972800" cy="1143000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Intel Clear"/>
                <a:ea typeface="+mj-ea"/>
                <a:cs typeface="Intel Clear"/>
              </a:defRPr>
            </a:lvl1pPr>
          </a:lstStyle>
          <a:p>
            <a:pPr algn="l"/>
            <a:r>
              <a:rPr lang="en-US" altLang="zh-CN" sz="4400" dirty="0">
                <a:solidFill>
                  <a:schemeClr val="accent5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D</a:t>
            </a:r>
            <a:r>
              <a:rPr lang="en-US" sz="4400" dirty="0">
                <a:solidFill>
                  <a:schemeClr val="accent5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ifferentiation (MKL-DNN)</a:t>
            </a:r>
          </a:p>
        </p:txBody>
      </p:sp>
    </p:spTree>
    <p:extLst>
      <p:ext uri="{BB962C8B-B14F-4D97-AF65-F5344CB8AC3E}">
        <p14:creationId xmlns:p14="http://schemas.microsoft.com/office/powerpoint/2010/main" val="252665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>
                <a:solidFill>
                  <a:schemeClr val="accent5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Backup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28503" y="3196046"/>
            <a:ext cx="683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08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531" y="1542689"/>
            <a:ext cx="7624847" cy="4661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0667" y="92217"/>
            <a:ext cx="10972800" cy="1143000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Intel Clear"/>
                <a:ea typeface="+mj-ea"/>
                <a:cs typeface="Intel Clear"/>
              </a:defRPr>
            </a:lvl1pPr>
          </a:lstStyle>
          <a:p>
            <a:pPr algn="l"/>
            <a:r>
              <a:rPr lang="en-US" sz="4400" dirty="0"/>
              <a:t>ISA Support of INT8 Multiply-Add</a:t>
            </a:r>
            <a:endParaRPr lang="en-US" sz="4267" dirty="0"/>
          </a:p>
        </p:txBody>
      </p:sp>
    </p:spTree>
    <p:extLst>
      <p:ext uri="{BB962C8B-B14F-4D97-AF65-F5344CB8AC3E}">
        <p14:creationId xmlns:p14="http://schemas.microsoft.com/office/powerpoint/2010/main" val="208920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4858</TotalTime>
  <Words>460</Words>
  <Application>Microsoft Office PowerPoint</Application>
  <PresentationFormat>Widescreen</PresentationFormat>
  <Paragraphs>111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宋体</vt:lpstr>
      <vt:lpstr>Arial</vt:lpstr>
      <vt:lpstr>Calibri</vt:lpstr>
      <vt:lpstr>Calibri Light</vt:lpstr>
      <vt:lpstr>Intel Clear</vt:lpstr>
      <vt:lpstr>Intel Clear Pro</vt:lpstr>
      <vt:lpstr>Wingdings</vt:lpstr>
      <vt:lpstr>Office Theme</vt:lpstr>
      <vt:lpstr>Intel INT8 Solution for MXNet</vt:lpstr>
      <vt:lpstr>Content</vt:lpstr>
      <vt:lpstr>PowerPoint Presentation</vt:lpstr>
      <vt:lpstr>Operator Status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Jiang, Wenting</dc:creator>
  <cp:keywords>CTPClassification=CTP_NT</cp:keywords>
  <cp:lastModifiedBy>Patric Zhao</cp:lastModifiedBy>
  <cp:revision>100</cp:revision>
  <dcterms:created xsi:type="dcterms:W3CDTF">2018-01-29T06:45:27Z</dcterms:created>
  <dcterms:modified xsi:type="dcterms:W3CDTF">2018-02-02T13:20:26Z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af91fb0a-aa62-4aa1-8907-c0bfcf85a6db</vt:lpwstr>
  </property>
  <property fmtid="{D5CDD505-2E9C-101B-9397-08002B2CF9AE}" pid="3" name="CTP_TimeStamp">
    <vt:lpwstr>2018-02-02 13:20:25Z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