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charts/chart2.xml" ContentType="application/vnd.openxmlformats-officedocument.drawingml.chart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  <Relationship Id="rId1" Type="http://schemas.openxmlformats.org/officeDocument/2006/relationships/extended-properties" Target="docProps/app.xml"/>  <Relationship Id="rId2" Type="http://schemas.openxmlformats.org/package/2006/relationships/metadata/core-properties" Target="docProps/core.xml"/>  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1996" cy="6858000" type="custom"/>
  <p:notesSz cx="6858000" cy="12191996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arget="slides/slide2.xml" Type="http://schemas.openxmlformats.org/officeDocument/2006/relationships/slide"/>  <Relationship Id="rId4" Type="http://schemas.openxmlformats.org/officeDocument/2006/relationships/presProps" Target="presProps.xml"/>  <Relationship Id="rId5" Type="http://schemas.openxmlformats.org/officeDocument/2006/relationships/viewProps" Target="viewProps.xml"/>  <Relationship Id="rId6" Type="http://schemas.openxmlformats.org/officeDocument/2006/relationships/theme" Target="theme/theme1.xml"/>  <Relationship Id="rId7" Type="http://schemas.openxmlformats.org/officeDocument/2006/relationships/tableStyles" Target="tableStyles.xml"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BB182D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Brand 1</c:v>
                </c:pt>
                <c:pt idx="1">
                  <c:v>Brand 1</c:v>
                </c:pt>
                <c:pt idx="2">
                  <c:v>Brand 1</c:v>
                </c:pt>
                <c:pt idx="3">
                  <c:v>Brand 1</c:v>
                </c:pt>
                <c:pt idx="4">
                  <c:v>Brand 1</c:v>
                </c:pt>
                <c:pt idx="5">
                  <c:v>Brand 1</c:v>
                </c:pt>
                <c:pt idx="6">
                  <c:v>Brand 1</c:v>
                </c:pt>
                <c:pt idx="7">
                  <c:v>Brand 1</c:v>
                </c:pt>
                <c:pt idx="8">
                  <c:v>Brand 1</c:v>
                </c:pt>
                <c:pt idx="9">
                  <c:v>Brand 1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6</c:v>
                </c:pt>
                <c:pt idx="2">
                  <c:v>7</c:v>
                </c:pt>
                <c:pt idx="3">
                  <c:v>3</c:v>
                </c:pt>
                <c:pt idx="4">
                  <c:v>9</c:v>
                </c:pt>
                <c:pt idx="5">
                  <c:v>11</c:v>
                </c:pt>
                <c:pt idx="6">
                  <c:v>16</c:v>
                </c:pt>
                <c:pt idx="7">
                  <c:v>20</c:v>
                </c:pt>
                <c:pt idx="8">
                  <c:v>19</c:v>
                </c:pt>
                <c:pt idx="9">
                  <c:v>17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Reasonable</c:v>
                </c:pt>
              </c:strCache>
            </c:strRef>
          </c:tx>
          <c:spPr>
            <a:solidFill>
              <a:srgbClr val="88D182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Citizens Bank</c:v>
                </c:pt>
                <c:pt idx="1">
                  <c:v>Wachovia</c:v>
                </c:pt>
                <c:pt idx="2">
                  <c:v>HSBC</c:v>
                </c:pt>
                <c:pt idx="3">
                  <c:v>Key Bank</c:v>
                </c:pt>
                <c:pt idx="4">
                  <c:v>WaMu</c:v>
                </c:pt>
                <c:pt idx="5">
                  <c:v>US Bank</c:v>
                </c:pt>
                <c:pt idx="6">
                  <c:v>Citibank</c:v>
                </c:pt>
                <c:pt idx="7">
                  <c:v>Chase</c:v>
                </c:pt>
                <c:pt idx="8">
                  <c:v>Bank of America</c:v>
                </c:pt>
                <c:pt idx="9">
                  <c:v>Wells Fargo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5</c:v>
                </c:pt>
                <c:pt idx="6">
                  <c:v>9</c:v>
                </c:pt>
                <c:pt idx="7">
                  <c:v>22</c:v>
                </c:pt>
                <c:pt idx="8">
                  <c:v>17</c:v>
                </c:pt>
                <c:pt idx="9">
                  <c:v>18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2FB270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Citizens Bank</c:v>
                </c:pt>
                <c:pt idx="1">
                  <c:v>Wachovia</c:v>
                </c:pt>
                <c:pt idx="2">
                  <c:v>HSBC</c:v>
                </c:pt>
                <c:pt idx="3">
                  <c:v>Key Bank</c:v>
                </c:pt>
                <c:pt idx="4">
                  <c:v>WaMu</c:v>
                </c:pt>
                <c:pt idx="5">
                  <c:v>US Bank</c:v>
                </c:pt>
                <c:pt idx="6">
                  <c:v>Citibank</c:v>
                </c:pt>
                <c:pt idx="7">
                  <c:v>Chase</c:v>
                </c:pt>
                <c:pt idx="8">
                  <c:v>Bank of America</c:v>
                </c:pt>
                <c:pt idx="9">
                  <c:v>Wells Fargo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8</c:v>
                </c:pt>
                <c:pt idx="6">
                  <c:v>9</c:v>
                </c:pt>
                <c:pt idx="7">
                  <c:v>19</c:v>
                </c:pt>
                <c:pt idx="8">
                  <c:v>21</c:v>
                </c:pt>
                <c:pt idx="9">
                  <c:v>25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ffffff"/>
                  </a:solidFill>
                  <a:latin typeface="Arial"/>
                </a:defRPr>
              </a:pPr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gapWidth val="50"/>
        <c:overlap val="100"/>
        <c:axId val="2094734554"/>
        <c:axId val="2094734552"/>
      </c:barChart>
      <c:catAx>
        <c:axId val="209473455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chart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Low</c:v>
                </c:pt>
              </c:strCache>
            </c:strRef>
          </c:tx>
          <c:spPr>
            <a:solidFill>
              <a:srgbClr val="BB182D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Brand 1</c:v>
                </c:pt>
                <c:pt idx="1">
                  <c:v>Brand 1</c:v>
                </c:pt>
                <c:pt idx="2">
                  <c:v>Brand 1</c:v>
                </c:pt>
                <c:pt idx="3">
                  <c:v>Brand 1</c:v>
                </c:pt>
                <c:pt idx="4">
                  <c:v>Brand 1</c:v>
                </c:pt>
                <c:pt idx="5">
                  <c:v>Brand 1</c:v>
                </c:pt>
                <c:pt idx="6">
                  <c:v>Brand 1</c:v>
                </c:pt>
                <c:pt idx="7">
                  <c:v>Brand 1</c:v>
                </c:pt>
                <c:pt idx="8">
                  <c:v>Brand 1</c:v>
                </c:pt>
                <c:pt idx="9">
                  <c:v>Brand 1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/>
                </c:pt>
                <c:pt idx="1">
                  <c:v/>
                </c:pt>
                <c:pt idx="2">
                  <c:v/>
                </c:pt>
                <c:pt idx="3">
                  <c:v>0</c:v>
                </c:pt>
                <c:pt idx="4">
                  <c:v>0</c:v>
                </c:pt>
                <c:pt idx="5">
                  <c:v/>
                </c:pt>
                <c:pt idx="6">
                  <c:v>0</c:v>
                </c:pt>
                <c:pt idx="7">
                  <c:v>0</c:v>
                </c:pt>
                <c:pt idx="8">
                  <c:v/>
                </c:pt>
                <c:pt idx="9">
                  <c:v/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Reasonable</c:v>
                </c:pt>
              </c:strCache>
            </c:strRef>
          </c:tx>
          <c:spPr>
            <a:solidFill>
              <a:srgbClr val="88D182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Harris Bank</c:v>
                </c:pt>
                <c:pt idx="1">
                  <c:v>Commerce Bank</c:v>
                </c:pt>
                <c:pt idx="2">
                  <c:v>BB&amp;T</c:v>
                </c:pt>
                <c:pt idx="3">
                  <c:v>Sun Trust</c:v>
                </c:pt>
                <c:pt idx="4">
                  <c:v>Huntington Bank</c:v>
                </c:pt>
                <c:pt idx="5">
                  <c:v>M&amp;T</c:v>
                </c:pt>
                <c:pt idx="6">
                  <c:v>PNC</c:v>
                </c:pt>
                <c:pt idx="7">
                  <c:v>Fifth Third</c:v>
                </c:pt>
                <c:pt idx="8">
                  <c:v>Northern Trust</c:v>
                </c:pt>
                <c:pt idx="9">
                  <c:v>National City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</c:v>
                </c:pt>
              </c:strCache>
            </c:strRef>
          </c:tx>
          <c:spPr>
            <a:solidFill>
              <a:srgbClr val="2FB270"/>
            </a:solidFill>
            <a:effectLst>
              <a:outerShdw sx="100000" sy="100000" kx="0" ky="0" algn="bl" blurRad="0" rotWithShape="1" dist="23000" dir="0">
                <a:srgbClr val="E4E5E6">
                  <a:alpha val="35000"/>
                </a:srgbClr>
              </a:outerShdw>
            </a:effectLst>
          </c:spPr>
          <c:cat>
            <c:strRef>
              <c:f>Sheet1!$A$2:$A$11</c:f>
              <c:strCache>
                <c:ptCount val="10"/>
                <c:pt idx="0">
                  <c:v>Harris Bank</c:v>
                </c:pt>
                <c:pt idx="1">
                  <c:v>Commerce Bank</c:v>
                </c:pt>
                <c:pt idx="2">
                  <c:v>BB&amp;T</c:v>
                </c:pt>
                <c:pt idx="3">
                  <c:v>Sun Trust</c:v>
                </c:pt>
                <c:pt idx="4">
                  <c:v>Huntington Bank</c:v>
                </c:pt>
                <c:pt idx="5">
                  <c:v>M&amp;T</c:v>
                </c:pt>
                <c:pt idx="6">
                  <c:v>PNC</c:v>
                </c:pt>
                <c:pt idx="7">
                  <c:v>Fifth Third</c:v>
                </c:pt>
                <c:pt idx="8">
                  <c:v>Northern Trust</c:v>
                </c:pt>
                <c:pt idx="9">
                  <c:v>National City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numFmt formatCode="#,##0" sourceLinked="0"/>
          <c:txPr>
            <a:bodyPr/>
            <a:lstStyle/>
            <a:p>
              <a:pPr>
                <a:defRPr b="0" i="0" strike="noStrike" sz="1200" u="none">
                  <a:solidFill>
                    <a:srgbClr val="ffffff"/>
                  </a:solidFill>
                  <a:latin typeface="Arial"/>
                </a:defRPr>
              </a:pPr>
            </a:p>
          </c:txPr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gapWidth val="50"/>
        <c:overlap val="100"/>
        <c:axId val="2094734554"/>
        <c:axId val="2094734552"/>
      </c:barChart>
      <c:catAx>
        <c:axId val="2094734554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auto val="1"/>
        <c:lblAlgn val="ctr"/>
        <c:noMultiLvlLbl val="1"/>
      </c:catAx>
      <c:valAx>
        <c:axId val="2094734552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Arial"/>
              </a:defRPr>
            </a:pPr>
            <a:endParaRPr lang="en-US"/>
          </a:p>
        </c:txPr>
        <c:crossAx val="209473455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?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/ppt/charts/chart1.xml" Type="http://schemas.openxmlformats.org/officeDocument/2006/relationships/chart"/><Relationship Id="rId2" Target="../slideLayouts/slideLayout1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1" Target="/ppt/charts/chart2.xml" Type="http://schemas.openxmlformats.org/officeDocument/2006/relationships/chart"/><Relationship Id="rId2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3657600" y="9144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Attitudinal Equity Overview : Brandname</a:t>
            </a:r>
          </a:p>
        </p:txBody>
      </p:sp>
      <p:sp>
        <p:nvSpPr>
          <p:cNvPr id="3" name="Object 2"/>
          <p:cNvSpPr/>
          <p:nvPr/>
        </p:nvSpPr>
        <p:spPr>
          <a:xfrm>
            <a:off x="11430000" y="365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n:256</a:t>
            </a:r>
          </a:p>
        </p:txBody>
      </p:sp>
      <p:sp>
        <p:nvSpPr>
          <p:cNvPr id="4" name="Object 3"/>
          <p:cNvSpPr/>
          <p:nvPr/>
        </p:nvSpPr>
        <p:spPr>
          <a:xfrm>
            <a:off x="243840" y="617220"/>
            <a:ext cx="11704316" cy="6035040"/>
          </a:xfrm>
          <a:prstGeom prst="rect">
            <a:avLst/>
          </a:prstGeom>
          <a:solidFill>
            <a:srgbClr val="EFEFEF"/>
          </a:solidFill>
        </p:spPr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73152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  <a:gridCol w="1234440"/>
                <a:gridCol w="1234440"/>
                <a:gridCol w="5303520"/>
                <a:gridCol w="1234440"/>
              </a:tblGrid>
              <a:tr h="1271016"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Unaware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Aware not consider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Overall AE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</a:tr>
            </a:tbl>
          </a:graphicData>
        </a:graphic>
      </p:graphicFrame>
      <p:sp>
        <p:nvSpPr>
          <p:cNvPr id="6" name="Object 5"/>
          <p:cNvSpPr/>
          <p:nvPr/>
        </p:nvSpPr>
        <p:spPr>
          <a:xfrm>
            <a:off x="5364478" y="822960"/>
            <a:ext cx="5120638" cy="480060"/>
          </a:xfrm>
          <a:prstGeom prst="rect">
            <a:avLst/>
          </a:prstGeom>
          <a:solidFill>
            <a:srgbClr val="808080"/>
          </a:solidFill>
          <a:ln>
            <a:solidFill>
              <a:srgbClr val="808080"/>
            </a:solidFill>
            <a:prstDash val="solid"/>
          </a:ln>
        </p:spPr>
      </p:sp>
      <p:sp>
        <p:nvSpPr>
          <p:cNvPr id="7" name="Object 6"/>
          <p:cNvSpPr/>
          <p:nvPr/>
        </p:nvSpPr>
        <p:spPr>
          <a:xfrm>
            <a:off x="7071358" y="96012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FFFFFF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Users and Non-users</a:t>
            </a:r>
          </a:p>
        </p:txBody>
      </p:sp>
      <p:sp>
        <p:nvSpPr>
          <p:cNvPr id="8" name="Object 7"/>
          <p:cNvSpPr/>
          <p:nvPr/>
        </p:nvSpPr>
        <p:spPr>
          <a:xfrm>
            <a:off x="52425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1-20
</a:t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Low</a:t>
            </a:r>
          </a:p>
        </p:txBody>
      </p:sp>
      <p:sp>
        <p:nvSpPr>
          <p:cNvPr id="9" name="Object 8"/>
          <p:cNvSpPr/>
          <p:nvPr/>
        </p:nvSpPr>
        <p:spPr>
          <a:xfrm>
            <a:off x="70713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20-40
</a:t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Reasonable</a:t>
            </a:r>
          </a:p>
        </p:txBody>
      </p:sp>
      <p:sp>
        <p:nvSpPr>
          <p:cNvPr id="10" name="Object 9"/>
          <p:cNvSpPr/>
          <p:nvPr/>
        </p:nvSpPr>
        <p:spPr>
          <a:xfrm>
            <a:off x="9265917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40+
</a:t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High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201168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</a:tblGrid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2807208" y="2011680"/>
          <a:ext cx="9143997" cy="914400"/>
        </p:xfrm>
        <a:graphic>
          <a:graphicData uri="http://schemas.openxmlformats.org/drawingml/2006/table">
            <a:tbl>
              <a:tblPr/>
              <a:tblGrid>
                <a:gridCol w="1234440"/>
                <a:gridCol w="1234440"/>
                <a:gridCol w="5303520"/>
                <a:gridCol w="123444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39.5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23.8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0.284118275158107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41.8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0.440624076873064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38.8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20.4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1.29267796874046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65.0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9.8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6.94976150989532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69.4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7.6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5.02895340323448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77.6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4.7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58.1840515136719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32.8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3.7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41.67720079422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45.1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3.3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2.46316101402044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85.2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43.3644533157349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53.7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5166360" y="1874520"/>
          <a:ext cx="5486398" cy="486918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sp>
        <p:nvSpPr>
          <p:cNvPr id="14" name="Object 13"/>
          <p:cNvSpPr/>
          <p:nvPr/>
        </p:nvSpPr>
        <p:spPr>
          <a:xfrm>
            <a:off x="182880" y="662940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Total Sample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3657600" y="9144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Attitudinal Equity Overview : Brandname</a:t>
            </a:r>
          </a:p>
        </p:txBody>
      </p:sp>
      <p:sp>
        <p:nvSpPr>
          <p:cNvPr id="3" name="Object 2"/>
          <p:cNvSpPr/>
          <p:nvPr/>
        </p:nvSpPr>
        <p:spPr>
          <a:xfrm>
            <a:off x="11430000" y="365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n:256</a:t>
            </a:r>
          </a:p>
        </p:txBody>
      </p:sp>
      <p:sp>
        <p:nvSpPr>
          <p:cNvPr id="4" name="Object 3"/>
          <p:cNvSpPr/>
          <p:nvPr/>
        </p:nvSpPr>
        <p:spPr>
          <a:xfrm>
            <a:off x="243840" y="617220"/>
            <a:ext cx="11704316" cy="6035040"/>
          </a:xfrm>
          <a:prstGeom prst="rect">
            <a:avLst/>
          </a:prstGeom>
          <a:solidFill>
            <a:srgbClr val="EFEFEF"/>
          </a:solidFill>
        </p:spPr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73152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  <a:gridCol w="1234440"/>
                <a:gridCol w="1234440"/>
                <a:gridCol w="5303520"/>
                <a:gridCol w="1234440"/>
              </a:tblGrid>
              <a:tr h="1271016"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Unaware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% Aware not consider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z="15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Overall AE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5D5"/>
                    </a:solidFill>
                  </a:tcPr>
                </a:tc>
              </a:tr>
            </a:tbl>
          </a:graphicData>
        </a:graphic>
      </p:graphicFrame>
      <p:sp>
        <p:nvSpPr>
          <p:cNvPr id="6" name="Object 5"/>
          <p:cNvSpPr/>
          <p:nvPr/>
        </p:nvSpPr>
        <p:spPr>
          <a:xfrm>
            <a:off x="5364478" y="822960"/>
            <a:ext cx="5120638" cy="480060"/>
          </a:xfrm>
          <a:prstGeom prst="rect">
            <a:avLst/>
          </a:prstGeom>
          <a:solidFill>
            <a:srgbClr val="808080"/>
          </a:solidFill>
          <a:ln>
            <a:solidFill>
              <a:srgbClr val="808080"/>
            </a:solidFill>
            <a:prstDash val="solid"/>
          </a:ln>
        </p:spPr>
      </p:sp>
      <p:sp>
        <p:nvSpPr>
          <p:cNvPr id="7" name="Object 6"/>
          <p:cNvSpPr/>
          <p:nvPr/>
        </p:nvSpPr>
        <p:spPr>
          <a:xfrm>
            <a:off x="7071358" y="96012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FFFFFF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Users and Non-users</a:t>
            </a:r>
          </a:p>
        </p:txBody>
      </p:sp>
      <p:sp>
        <p:nvSpPr>
          <p:cNvPr id="8" name="Object 7"/>
          <p:cNvSpPr/>
          <p:nvPr/>
        </p:nvSpPr>
        <p:spPr>
          <a:xfrm>
            <a:off x="52425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1-20
</a:t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BB182D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Low</a:t>
            </a:r>
          </a:p>
        </p:txBody>
      </p:sp>
      <p:sp>
        <p:nvSpPr>
          <p:cNvPr id="9" name="Object 8"/>
          <p:cNvSpPr/>
          <p:nvPr/>
        </p:nvSpPr>
        <p:spPr>
          <a:xfrm>
            <a:off x="7071358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20-40
</a:t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88D182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Reasonable</a:t>
            </a:r>
          </a:p>
        </p:txBody>
      </p:sp>
      <p:sp>
        <p:nvSpPr>
          <p:cNvPr id="10" name="Object 9"/>
          <p:cNvSpPr/>
          <p:nvPr/>
        </p:nvSpPr>
        <p:spPr>
          <a:xfrm>
            <a:off x="9265917" y="150876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% AE: 40+
</a:t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/>
            </a:r>
            <a:r>
              <a:rPr lang="en-US" b="1" sz="1500" dirty="0" smtClean="0">
                <a:solidFill>
                  <a:srgbClr val="2FB27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    High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384048" y="2011680"/>
          <a:ext cx="9143997" cy="914400"/>
        </p:xfrm>
        <a:graphic>
          <a:graphicData uri="http://schemas.openxmlformats.org/drawingml/2006/table">
            <a:tbl>
              <a:tblPr/>
              <a:tblGrid>
                <a:gridCol w="2423160"/>
              </a:tblGrid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Brand 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2807208" y="2011680"/>
          <a:ext cx="9143997" cy="914400"/>
        </p:xfrm>
        <a:graphic>
          <a:graphicData uri="http://schemas.openxmlformats.org/drawingml/2006/table">
            <a:tbl>
              <a:tblPr/>
              <a:tblGrid>
                <a:gridCol w="1234440"/>
                <a:gridCol w="1234440"/>
                <a:gridCol w="5303520"/>
                <a:gridCol w="123444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75.6434798240662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23.5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0.4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78.2905340194702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21.1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83.0732941627502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15.7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81.3080906867981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17.9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89.0554249286652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10.5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89.6549642086029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9.8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0.2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63.5434746742249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36.0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86.5525364875793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13.3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49.7535020112991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50.0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0.1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87.1240854263306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12.9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/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-120"/>
                          <a:ea typeface="Arial" pitchFamily="34" charset="-120"/>
                        </a:rPr>
                        <a:t>0</a:t>
                      </a:r>
                      <a:endParaRPr lang="en-US" sz="12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38100" marR="38100" marT="38100" marB="381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Chart 12"/>
          <p:cNvGraphicFramePr/>
          <p:nvPr/>
        </p:nvGraphicFramePr>
        <p:xfrm>
          <a:off x="5166360" y="1874520"/>
          <a:ext cx="5486398" cy="4869180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1"/>
          </a:graphicData>
        </a:graphic>
      </p:graphicFrame>
      <p:sp>
        <p:nvSpPr>
          <p:cNvPr id="14" name="Object 13"/>
          <p:cNvSpPr/>
          <p:nvPr/>
        </p:nvSpPr>
        <p:spPr>
          <a:xfrm>
            <a:off x="182880" y="6629400"/>
            <a:ext cx="9143997" cy="274320"/>
          </a:xfrm>
          <a:prstGeom prst="rect">
            <a:avLst/>
          </a:prstGeom>
          <a:noFill/>
        </p:spPr>
        <p:txBody>
          <a:bodyPr wrap="square" rtlCol="0" anchor="ctr"/>
          <a:lstStyle/>
          <a:p>
            <a:pPr/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  <a:cs typeface="Arial" pitchFamily="34" charset="-120"/>
                <a:ea typeface="Arial" pitchFamily="34" charset="-120"/>
              </a:rPr>
              <a:t>Total Sample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2017-10-30T10:37:22.626Z</dcterms:created>
  <dcterms:modified xsi:type="dcterms:W3CDTF">2017-10-30T10:37:22.626Z</dcterms:modified>
</cp:coreProperties>
</file>