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5" r:id="rId1"/>
  </p:sldMasterIdLst>
  <p:notesMasterIdLst>
    <p:notesMasterId r:id="rId13"/>
  </p:notesMasterIdLst>
  <p:handoutMasterIdLst>
    <p:handoutMasterId r:id="rId14"/>
  </p:handoutMasterIdLst>
  <p:sldIdLst>
    <p:sldId id="407" r:id="rId2"/>
    <p:sldId id="619" r:id="rId3"/>
    <p:sldId id="643" r:id="rId4"/>
    <p:sldId id="648" r:id="rId5"/>
    <p:sldId id="649" r:id="rId6"/>
    <p:sldId id="664" r:id="rId7"/>
    <p:sldId id="667" r:id="rId8"/>
    <p:sldId id="666" r:id="rId9"/>
    <p:sldId id="658" r:id="rId10"/>
    <p:sldId id="665" r:id="rId11"/>
    <p:sldId id="660" r:id="rId12"/>
  </p:sldIdLst>
  <p:sldSz cx="12188825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86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3839">
          <p15:clr>
            <a:srgbClr val="A4A3A4"/>
          </p15:clr>
        </p15:guide>
        <p15:guide id="5" pos="384">
          <p15:clr>
            <a:srgbClr val="A4A3A4"/>
          </p15:clr>
        </p15:guide>
        <p15:guide id="6" pos="72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884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9631B5-78F2-41C9-869B-9F39066F8104}"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88482" autoAdjust="0"/>
  </p:normalViewPr>
  <p:slideViewPr>
    <p:cSldViewPr>
      <p:cViewPr>
        <p:scale>
          <a:sx n="135" d="100"/>
          <a:sy n="135" d="100"/>
        </p:scale>
        <p:origin x="872" y="-648"/>
      </p:cViewPr>
      <p:guideLst>
        <p:guide orient="horz" pos="2160"/>
        <p:guide orient="horz" pos="864"/>
        <p:guide orient="horz" pos="3792"/>
        <p:guide pos="3839"/>
        <p:guide pos="384"/>
        <p:guide pos="729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-948" y="-10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tags" Target="tags/tag1.xml"/><Relationship Id="rId16" Type="http://schemas.openxmlformats.org/officeDocument/2006/relationships/commentAuthors" Target="commentAuthor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04553-04C5-4BB3-AD4E-8B2EF3CDDAF9}" type="datetimeFigureOut">
              <a:rPr lang="en-US" smtClean="0"/>
              <a:t>1/19/17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A881F-0910-47D3-BD01-4F68834E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6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6F0DB-E055-41D0-9102-627A646E4242}" type="datetimeFigureOut">
              <a:rPr lang="en-US" smtClean="0"/>
              <a:t>1/19/17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88988" y="609600"/>
            <a:ext cx="5280025" cy="297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3810000"/>
            <a:ext cx="5943600" cy="4876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FBC3A-A12C-40F9-BB8D-BC30C7901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0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8988" y="609600"/>
            <a:ext cx="5280025" cy="297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35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ED41AE-736E-48F5-8701-1355F6D9E97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0"/>
            <a:ext cx="12188825" cy="685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441" y="1600200"/>
            <a:ext cx="9141619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10206139" y="6074835"/>
            <a:ext cx="1373088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TextBox 12"/>
          <p:cNvSpPr txBox="1"/>
          <p:nvPr userDrawn="1"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2014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309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resenter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0"/>
            <a:ext cx="12188825" cy="685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441" y="1600200"/>
            <a:ext cx="9141619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09441" y="5791200"/>
            <a:ext cx="3656648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 smtClean="0"/>
              <a:t>Click to add presenter’s name 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441" y="6081068"/>
            <a:ext cx="3656648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 smtClean="0"/>
              <a:t>Click to add date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0206139" y="6074835"/>
            <a:ext cx="1373088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TextBox 14"/>
          <p:cNvSpPr txBox="1"/>
          <p:nvPr userDrawn="1"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2014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138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30200"/>
            <a:ext cx="10969943" cy="812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85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206500"/>
            <a:ext cx="10969943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615041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6490763" y="0"/>
            <a:ext cx="5698062" cy="68580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729" y="1676400"/>
            <a:ext cx="7313295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0" y="3276600"/>
            <a:ext cx="7313295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9196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with Pictur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676400"/>
            <a:ext cx="6094413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3276600"/>
            <a:ext cx="6094413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9201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914164" y="2593231"/>
            <a:ext cx="4812049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43060" y="457200"/>
            <a:ext cx="487553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6062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1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13" y="685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22413" y="2362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4922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2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703855" y="2209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703855" y="3886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11968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3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055811" y="5213798"/>
            <a:ext cx="3733881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4414" y="5213798"/>
            <a:ext cx="4509865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3962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371600"/>
            <a:ext cx="5241195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189" y="1371600"/>
            <a:ext cx="5241195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68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371600"/>
            <a:ext cx="5241195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057400"/>
            <a:ext cx="5241195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371600"/>
            <a:ext cx="5241195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057400"/>
            <a:ext cx="5241195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06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36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219200"/>
            <a:ext cx="10969943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956201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06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371601"/>
            <a:ext cx="7922736" cy="464819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35326" y="1371601"/>
            <a:ext cx="2844059" cy="46481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541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12188825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953000"/>
            <a:ext cx="10969943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399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600493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5488" y="4953000"/>
            <a:ext cx="477395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6183893" y="1371600"/>
            <a:ext cx="600493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6805428" y="4953000"/>
            <a:ext cx="477395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7431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4113729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4723170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8227457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836898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4652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ustom Section Header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 bwMode="ltGray">
          <a:xfrm>
            <a:off x="3790" y="-1"/>
            <a:ext cx="12208523" cy="6858001"/>
            <a:chOff x="3786" y="-1"/>
            <a:chExt cx="9156393" cy="514350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ltGray">
            <a:xfrm>
              <a:off x="3786" y="0"/>
              <a:ext cx="6983947" cy="51435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ltGray">
            <a:xfrm>
              <a:off x="4534899" y="-1"/>
              <a:ext cx="4625280" cy="387275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676400"/>
            <a:ext cx="6094413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3276600"/>
            <a:ext cx="6094413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3208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Quote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-14067" y="2702448"/>
            <a:ext cx="5346479" cy="415555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914164" y="2593231"/>
            <a:ext cx="4812049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43060" y="457200"/>
            <a:ext cx="487553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5708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1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6490763" y="0"/>
            <a:ext cx="5698062" cy="685800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13" y="685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22413" y="2362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3215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2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763" y="0"/>
            <a:ext cx="5698062" cy="6858000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703855" y="2209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703855" y="3886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63171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3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505"/>
            <a:ext cx="12188952" cy="6289499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726751" y="4740499"/>
            <a:ext cx="4062942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4414" y="4740499"/>
            <a:ext cx="4509865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2284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92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82390" y="342901"/>
            <a:ext cx="1096994" cy="5676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342901"/>
            <a:ext cx="9547913" cy="5676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01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theme" Target="../theme/theme1.xml"/><Relationship Id="rId28" Type="http://schemas.openxmlformats.org/officeDocument/2006/relationships/vmlDrawing" Target="../drawings/vmlDrawing1.vml"/><Relationship Id="rId29" Type="http://schemas.openxmlformats.org/officeDocument/2006/relationships/tags" Target="../tags/tag2.xml"/><Relationship Id="rId30" Type="http://schemas.openxmlformats.org/officeDocument/2006/relationships/oleObject" Target="../embeddings/oleObject1.bin"/><Relationship Id="rId31" Type="http://schemas.openxmlformats.org/officeDocument/2006/relationships/image" Target="../media/image1.emf"/><Relationship Id="rId32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44739079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0" name="think-cell Slide" r:id="rId30" imgW="421" imgH="420" progId="TCLayout.ActiveDocument.1">
                  <p:embed/>
                </p:oleObj>
              </mc:Choice>
              <mc:Fallback>
                <p:oleObj name="think-cell Slide" r:id="rId30" imgW="421" imgH="42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213" y="5408773"/>
            <a:ext cx="1979612" cy="1454097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 noEditPoints="1"/>
            </p:cNvSpPr>
            <p:nvPr userDrawn="1"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 noEditPoints="1"/>
            </p:cNvSpPr>
            <p:nvPr userDrawn="1"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 noEditPoints="1"/>
            </p:cNvSpPr>
            <p:nvPr userDrawn="1"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 noEditPoints="1"/>
            </p:cNvSpPr>
            <p:nvPr userDrawn="1"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330200"/>
            <a:ext cx="10969943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371600"/>
            <a:ext cx="10969943" cy="4648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71516" y="6883401"/>
            <a:ext cx="1117309" cy="133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5162" y="6464301"/>
            <a:ext cx="5180251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97326" y="6464301"/>
            <a:ext cx="450733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6EA6D8CF-3CDE-4807-BCD2-C9F2B831AA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78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98" r:id="rId4"/>
    <p:sldLayoutId id="214748368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690" r:id="rId11"/>
    <p:sldLayoutId id="2147483691" r:id="rId12"/>
    <p:sldLayoutId id="2147483692" r:id="rId13"/>
    <p:sldLayoutId id="2147483699" r:id="rId14"/>
    <p:sldLayoutId id="2147483693" r:id="rId15"/>
    <p:sldLayoutId id="2147483694" r:id="rId16"/>
    <p:sldLayoutId id="2147483695" r:id="rId17"/>
    <p:sldLayoutId id="2147483705" r:id="rId18"/>
    <p:sldLayoutId id="2147483706" r:id="rId19"/>
    <p:sldLayoutId id="2147483709" r:id="rId20"/>
    <p:sldLayoutId id="2147483708" r:id="rId21"/>
    <p:sldLayoutId id="2147483710" r:id="rId22"/>
    <p:sldLayoutId id="2147483711" r:id="rId23"/>
    <p:sldLayoutId id="2147483712" r:id="rId24"/>
    <p:sldLayoutId id="2147483696" r:id="rId25"/>
    <p:sldLayoutId id="2147483697" r:id="rId2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s://github.com/vmware/xenon/wiki/NodeGroupService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s://github.com/vmware/xenon/wiki/Leader-Election-And-Replication-Design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s://github.com/vmware/xenon/wiki/Synchronization-Interna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5820" y="1520788"/>
            <a:ext cx="9433048" cy="162018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Xenon Workshop </a:t>
            </a:r>
            <a:r>
              <a:rPr lang="mr-IN" dirty="0" smtClean="0"/>
              <a:t>–</a:t>
            </a:r>
            <a:r>
              <a:rPr lang="en-US" dirty="0" smtClean="0"/>
              <a:t> Multi-Node Capabilities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2800" b="0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608012" y="5181600"/>
            <a:ext cx="3656648" cy="22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608012" y="5471468"/>
            <a:ext cx="3656648" cy="22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Jan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67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Why Multi-node capabilities?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High-Availability</a:t>
            </a: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Horizontal-Scaling 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Storage</a:t>
            </a: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Request load.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Xenon’s Solution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: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Node Groups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Owner Selection &amp; Forwarding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Replication &amp; Synchronization</a:t>
            </a:r>
          </a:p>
        </p:txBody>
      </p:sp>
    </p:spTree>
    <p:extLst>
      <p:ext uri="{BB962C8B-B14F-4D97-AF65-F5344CB8AC3E}">
        <p14:creationId xmlns:p14="http://schemas.microsoft.com/office/powerpoint/2010/main" val="103873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A “set” of hosts form a node-group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“Node” = “Service Host”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A node-group acts as a replication boundary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Fundamental 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building block for redundancy and scale-out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.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To join a node to a node-group: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75000"/>
                  </a:schemeClr>
                </a:solidFill>
              </a:rPr>
              <a:t>Startup-time</a:t>
            </a: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: Service Host argument </a:t>
            </a:r>
            <a:r>
              <a:rPr lang="en-US" b="1" dirty="0" err="1" smtClean="0">
                <a:solidFill>
                  <a:schemeClr val="tx1">
                    <a:lumMod val="75000"/>
                  </a:schemeClr>
                </a:solidFill>
              </a:rPr>
              <a:t>peerNodes</a:t>
            </a:r>
            <a:endParaRPr lang="en-US" b="1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75000"/>
                  </a:schemeClr>
                </a:solidFill>
              </a:rPr>
              <a:t>Dynamically</a:t>
            </a: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: </a:t>
            </a:r>
            <a:r>
              <a:rPr lang="en-US" b="1" dirty="0" err="1" smtClean="0">
                <a:solidFill>
                  <a:schemeClr val="tx1">
                    <a:lumMod val="75000"/>
                  </a:schemeClr>
                </a:solidFill>
              </a:rPr>
              <a:t>JoinPeerRequest</a:t>
            </a: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 to the node-group.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b="1" dirty="0" smtClean="0">
                <a:solidFill>
                  <a:schemeClr val="tx1">
                    <a:lumMod val="75000"/>
                  </a:schemeClr>
                </a:solidFill>
              </a:rPr>
              <a:t>Gossip 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to detect changes in a </a:t>
            </a: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Node-Group:</a:t>
            </a:r>
            <a:endParaRPr lang="en-US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Addition of new nodes </a:t>
            </a:r>
            <a:endParaRPr lang="en-US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Existing 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nodes becoming </a:t>
            </a: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un-available</a:t>
            </a:r>
          </a:p>
        </p:txBody>
      </p:sp>
      <p:sp>
        <p:nvSpPr>
          <p:cNvPr id="8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Node Groups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8779686" y="2163688"/>
            <a:ext cx="1836204" cy="1769368"/>
          </a:xfrm>
          <a:prstGeom prst="ellipse">
            <a:avLst/>
          </a:prstGeom>
          <a:noFill/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9409756" y="1945078"/>
            <a:ext cx="576064" cy="4372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 smtClean="0">
                <a:solidFill>
                  <a:srgbClr val="D9541E"/>
                </a:solidFill>
              </a:rPr>
              <a:t>A</a:t>
            </a:r>
            <a:endParaRPr lang="en-US" sz="2800" dirty="0" smtClean="0">
              <a:solidFill>
                <a:srgbClr val="D9541E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198868" y="3392996"/>
            <a:ext cx="576064" cy="4372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 smtClean="0">
                <a:solidFill>
                  <a:srgbClr val="D9541E"/>
                </a:solidFill>
              </a:rPr>
              <a:t>C</a:t>
            </a:r>
            <a:endParaRPr lang="en-US" sz="2800" dirty="0" smtClean="0">
              <a:solidFill>
                <a:srgbClr val="D9541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620644" y="3392996"/>
            <a:ext cx="576064" cy="4372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 smtClean="0">
                <a:solidFill>
                  <a:srgbClr val="D9541E"/>
                </a:solidFill>
              </a:rPr>
              <a:t>B</a:t>
            </a:r>
            <a:endParaRPr lang="en-US" sz="2800" dirty="0" smtClean="0">
              <a:solidFill>
                <a:srgbClr val="D9541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65211" y="2958885"/>
            <a:ext cx="1065154" cy="38648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 smtClean="0"/>
              <a:t>Xenon Node-group </a:t>
            </a:r>
          </a:p>
          <a:p>
            <a:pPr algn="ctr">
              <a:lnSpc>
                <a:spcPct val="90000"/>
              </a:lnSpc>
            </a:pPr>
            <a:r>
              <a:rPr lang="en-US" sz="1200" dirty="0" smtClean="0"/>
              <a:t>of 3 Xenon hosts</a:t>
            </a:r>
          </a:p>
        </p:txBody>
      </p:sp>
    </p:spTree>
    <p:extLst>
      <p:ext uri="{BB962C8B-B14F-4D97-AF65-F5344CB8AC3E}">
        <p14:creationId xmlns:p14="http://schemas.microsoft.com/office/powerpoint/2010/main" val="13534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How do node-groups work?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err="1" smtClean="0">
                <a:solidFill>
                  <a:schemeClr val="tx1">
                    <a:lumMod val="75000"/>
                  </a:schemeClr>
                </a:solidFill>
              </a:rPr>
              <a:t>NodeGroupService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: </a:t>
            </a: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Stateful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in-memory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service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Runs on each host in the node-group.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“Default”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node-group created during host startup</a:t>
            </a:r>
          </a:p>
          <a:p>
            <a:pPr marL="1257300" lvl="2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/core/node-groups/default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Service Document: </a:t>
            </a:r>
            <a:r>
              <a:rPr lang="en-US" sz="2000" dirty="0" err="1" smtClean="0">
                <a:solidFill>
                  <a:schemeClr val="tx1">
                    <a:lumMod val="75000"/>
                  </a:schemeClr>
                </a:solidFill>
              </a:rPr>
              <a:t>NodeGroupState</a:t>
            </a: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Node-Group is </a:t>
            </a:r>
            <a:r>
              <a:rPr lang="en-US" sz="2000" b="1" u="sng" dirty="0" smtClean="0">
                <a:solidFill>
                  <a:schemeClr val="tx1">
                    <a:lumMod val="75000"/>
                  </a:schemeClr>
                </a:solidFill>
              </a:rPr>
              <a:t>Converged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when all nodes have the</a:t>
            </a:r>
            <a:b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same view of the node-group.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Read more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: 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  <a:hlinkClick r:id="rId2"/>
              </a:rPr>
              <a:t>https://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  <a:hlinkClick r:id="rId2"/>
              </a:rPr>
              <a:t>github.com/vmware/xenon/wiki/NodeGroupService</a:t>
            </a: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Node Groups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8558978" y="2387470"/>
            <a:ext cx="2139262" cy="2121650"/>
          </a:xfrm>
          <a:prstGeom prst="ellipse">
            <a:avLst/>
          </a:prstGeom>
          <a:noFill/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9057021" y="3265971"/>
            <a:ext cx="1065154" cy="38648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 smtClean="0"/>
              <a:t>Xenon Node-group </a:t>
            </a:r>
          </a:p>
          <a:p>
            <a:pPr algn="ctr">
              <a:lnSpc>
                <a:spcPct val="90000"/>
              </a:lnSpc>
            </a:pPr>
            <a:r>
              <a:rPr lang="en-US" sz="1200" dirty="0" smtClean="0"/>
              <a:t>of 3 Xenon hosts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9196530" y="1897250"/>
            <a:ext cx="925645" cy="697731"/>
            <a:chOff x="8913182" y="637110"/>
            <a:chExt cx="925645" cy="697731"/>
          </a:xfrm>
          <a:solidFill>
            <a:srgbClr val="D9541E"/>
          </a:solidFill>
        </p:grpSpPr>
        <p:sp>
          <p:nvSpPr>
            <p:cNvPr id="21" name="Rounded Rectangle 20"/>
            <p:cNvSpPr/>
            <p:nvPr/>
          </p:nvSpPr>
          <p:spPr>
            <a:xfrm>
              <a:off x="8913182" y="993885"/>
              <a:ext cx="925645" cy="340956"/>
            </a:xfrm>
            <a:prstGeom prst="roundRect">
              <a:avLst/>
            </a:prstGeom>
            <a:grpFill/>
            <a:ln>
              <a:solidFill>
                <a:srgbClr val="D9541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Host-A</a:t>
              </a:r>
            </a:p>
          </p:txBody>
        </p:sp>
        <p:cxnSp>
          <p:nvCxnSpPr>
            <p:cNvPr id="27" name="Straight Connector 26"/>
            <p:cNvCxnSpPr>
              <a:stCxn id="21" idx="0"/>
            </p:cNvCxnSpPr>
            <p:nvPr/>
          </p:nvCxnSpPr>
          <p:spPr>
            <a:xfrm flipH="1" flipV="1">
              <a:off x="9376004" y="724900"/>
              <a:ext cx="1" cy="268985"/>
            </a:xfrm>
            <a:prstGeom prst="line">
              <a:avLst/>
            </a:prstGeom>
            <a:grpFill/>
            <a:ln w="12700">
              <a:solidFill>
                <a:schemeClr val="tx1">
                  <a:lumMod val="75000"/>
                </a:schemeClr>
              </a:solidFill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9334772" y="637110"/>
              <a:ext cx="97523" cy="91590"/>
            </a:xfrm>
            <a:prstGeom prst="ellipse">
              <a:avLst/>
            </a:prstGeom>
            <a:grpFill/>
            <a:ln>
              <a:solidFill>
                <a:srgbClr val="D9541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393984" y="3847393"/>
            <a:ext cx="925645" cy="697731"/>
            <a:chOff x="8913182" y="637110"/>
            <a:chExt cx="925645" cy="697731"/>
          </a:xfrm>
          <a:solidFill>
            <a:srgbClr val="D9541E"/>
          </a:solidFill>
        </p:grpSpPr>
        <p:sp>
          <p:nvSpPr>
            <p:cNvPr id="37" name="Rounded Rectangle 36"/>
            <p:cNvSpPr/>
            <p:nvPr/>
          </p:nvSpPr>
          <p:spPr>
            <a:xfrm>
              <a:off x="8913182" y="993885"/>
              <a:ext cx="925645" cy="340956"/>
            </a:xfrm>
            <a:prstGeom prst="roundRect">
              <a:avLst/>
            </a:prstGeom>
            <a:grpFill/>
            <a:ln>
              <a:solidFill>
                <a:srgbClr val="D9541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Host-B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 flipH="1" flipV="1">
              <a:off x="9376004" y="724900"/>
              <a:ext cx="1" cy="268985"/>
            </a:xfrm>
            <a:prstGeom prst="line">
              <a:avLst/>
            </a:prstGeom>
            <a:grpFill/>
            <a:ln w="12700">
              <a:solidFill>
                <a:schemeClr val="tx1">
                  <a:lumMod val="75000"/>
                </a:schemeClr>
              </a:solidFill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9334772" y="637110"/>
              <a:ext cx="97523" cy="91590"/>
            </a:xfrm>
            <a:prstGeom prst="ellipse">
              <a:avLst/>
            </a:prstGeom>
            <a:grpFill/>
            <a:ln>
              <a:solidFill>
                <a:srgbClr val="D9541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916611" y="3847393"/>
            <a:ext cx="925645" cy="697731"/>
            <a:chOff x="8913182" y="637110"/>
            <a:chExt cx="925645" cy="697731"/>
          </a:xfrm>
          <a:solidFill>
            <a:srgbClr val="D9541E"/>
          </a:solidFill>
        </p:grpSpPr>
        <p:sp>
          <p:nvSpPr>
            <p:cNvPr id="41" name="Rounded Rectangle 40"/>
            <p:cNvSpPr/>
            <p:nvPr/>
          </p:nvSpPr>
          <p:spPr>
            <a:xfrm>
              <a:off x="8913182" y="993885"/>
              <a:ext cx="925645" cy="340956"/>
            </a:xfrm>
            <a:prstGeom prst="roundRect">
              <a:avLst/>
            </a:prstGeom>
            <a:grpFill/>
            <a:ln>
              <a:solidFill>
                <a:srgbClr val="D9541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Host-C</a:t>
              </a:r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 flipV="1">
              <a:off x="9376004" y="724900"/>
              <a:ext cx="1" cy="268985"/>
            </a:xfrm>
            <a:prstGeom prst="line">
              <a:avLst/>
            </a:prstGeom>
            <a:grpFill/>
            <a:ln w="12700">
              <a:solidFill>
                <a:schemeClr val="tx1">
                  <a:lumMod val="75000"/>
                </a:schemeClr>
              </a:solidFill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/>
            <p:cNvSpPr/>
            <p:nvPr/>
          </p:nvSpPr>
          <p:spPr>
            <a:xfrm>
              <a:off x="9334772" y="637110"/>
              <a:ext cx="97523" cy="91590"/>
            </a:xfrm>
            <a:prstGeom prst="ellipse">
              <a:avLst/>
            </a:prstGeom>
            <a:grpFill/>
            <a:ln>
              <a:solidFill>
                <a:srgbClr val="D9541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8969558" y="1752053"/>
            <a:ext cx="1409875" cy="14519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000" i="1" dirty="0" smtClean="0"/>
              <a:t>core/node-groups/default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110636" y="3687783"/>
            <a:ext cx="1409875" cy="14519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000" i="1" dirty="0" smtClean="0"/>
              <a:t>core/node-groups/default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674495" y="3687783"/>
            <a:ext cx="1409875" cy="14519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000" i="1" dirty="0" smtClean="0"/>
              <a:t>core/node-groups/default</a:t>
            </a:r>
          </a:p>
        </p:txBody>
      </p:sp>
    </p:spTree>
    <p:extLst>
      <p:ext uri="{BB962C8B-B14F-4D97-AF65-F5344CB8AC3E}">
        <p14:creationId xmlns:p14="http://schemas.microsoft.com/office/powerpoint/2010/main" val="194369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5</a:t>
            </a:fld>
            <a:endParaRPr lang="en-US"/>
          </a:p>
        </p:txBody>
      </p: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Owner Selection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What is Owner-Selection?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ServiceOption </a:t>
            </a: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OWNER_SELECTION 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(Requires Replication)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Each child service is assigned an “Owner”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Owner is one of the nodes in the node-group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Ownership is established through </a:t>
            </a: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Consistent Hashing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b="1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Any request to a child-service is </a:t>
            </a:r>
            <a:r>
              <a:rPr lang="en-US" sz="2000" b="1" u="sng" dirty="0">
                <a:solidFill>
                  <a:schemeClr val="tx1">
                    <a:lumMod val="75000"/>
                  </a:schemeClr>
                </a:solidFill>
              </a:rPr>
              <a:t>only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processed 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by the 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Owner node.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99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6</a:t>
            </a:fld>
            <a:endParaRPr lang="en-US"/>
          </a:p>
        </p:txBody>
      </p: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Owner Selection (Forwarding)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Non-owner nodes forward requests for services to</a:t>
            </a:r>
            <a:b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the Owner node.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Forwarding also uses consistent hashing to calculate</a:t>
            </a:r>
            <a:b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the Owner node.</a:t>
            </a: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67826" y="403452"/>
            <a:ext cx="1368152" cy="4863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/>
              <a:t>operation</a:t>
            </a:r>
            <a:endParaRPr lang="en-US" dirty="0" smtClean="0"/>
          </a:p>
        </p:txBody>
      </p:sp>
      <p:sp>
        <p:nvSpPr>
          <p:cNvPr id="8" name="Isosceles Triangle 6"/>
          <p:cNvSpPr/>
          <p:nvPr/>
        </p:nvSpPr>
        <p:spPr>
          <a:xfrm>
            <a:off x="8182644" y="2907196"/>
            <a:ext cx="1938517" cy="1565920"/>
          </a:xfrm>
          <a:prstGeom prst="triangle">
            <a:avLst/>
          </a:prstGeom>
          <a:noFill/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2"/>
                </a:solidFill>
              </a:rPr>
              <a:t>Is owner?</a:t>
            </a:r>
            <a:endParaRPr lang="en-US" sz="2000" dirty="0" smtClean="0">
              <a:solidFill>
                <a:schemeClr val="tx2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9151902" y="800708"/>
            <a:ext cx="0" cy="397256"/>
          </a:xfrm>
          <a:prstGeom prst="straightConnector1">
            <a:avLst/>
          </a:prstGeom>
          <a:ln w="19050">
            <a:solidFill>
              <a:schemeClr val="tx2"/>
            </a:solidFill>
            <a:miter lim="800000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8290656" y="1305976"/>
            <a:ext cx="1758497" cy="1006900"/>
          </a:xfrm>
          <a:prstGeom prst="rect">
            <a:avLst/>
          </a:prstGeom>
          <a:noFill/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2"/>
                </a:solidFill>
              </a:rPr>
              <a:t>Calculate Owner</a:t>
            </a:r>
            <a:endParaRPr lang="en-US" dirty="0" smtClean="0">
              <a:solidFill>
                <a:schemeClr val="tx2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9154752" y="2419676"/>
            <a:ext cx="0" cy="397256"/>
          </a:xfrm>
          <a:prstGeom prst="straightConnector1">
            <a:avLst/>
          </a:prstGeom>
          <a:ln w="19050">
            <a:solidFill>
              <a:schemeClr val="tx2"/>
            </a:solidFill>
            <a:miter lim="800000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0346528" y="3690156"/>
            <a:ext cx="0" cy="1070992"/>
          </a:xfrm>
          <a:prstGeom prst="straightConnector1">
            <a:avLst/>
          </a:prstGeom>
          <a:ln w="19050">
            <a:solidFill>
              <a:schemeClr val="tx2"/>
            </a:solidFill>
            <a:miter lim="800000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2" idx="5"/>
          </p:cNvCxnSpPr>
          <p:nvPr/>
        </p:nvCxnSpPr>
        <p:spPr>
          <a:xfrm>
            <a:off x="9636532" y="3690156"/>
            <a:ext cx="709996" cy="0"/>
          </a:xfrm>
          <a:prstGeom prst="line">
            <a:avLst/>
          </a:prstGeom>
          <a:ln w="19050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976704" y="3681028"/>
            <a:ext cx="709996" cy="0"/>
          </a:xfrm>
          <a:prstGeom prst="line">
            <a:avLst/>
          </a:prstGeom>
          <a:ln w="19050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966620" y="3681028"/>
            <a:ext cx="0" cy="1070992"/>
          </a:xfrm>
          <a:prstGeom prst="straightConnector1">
            <a:avLst/>
          </a:prstGeom>
          <a:ln w="19050">
            <a:solidFill>
              <a:schemeClr val="tx2"/>
            </a:solidFill>
            <a:miter lim="800000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7108223" y="4870372"/>
            <a:ext cx="1182433" cy="1006900"/>
          </a:xfrm>
          <a:prstGeom prst="rect">
            <a:avLst/>
          </a:prstGeom>
          <a:noFill/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2"/>
                </a:solidFill>
              </a:rPr>
              <a:t>Forward operation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86600" y="3969060"/>
            <a:ext cx="504056" cy="2474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62864" y="3969060"/>
            <a:ext cx="504056" cy="2474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yes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448483" y="4869160"/>
            <a:ext cx="1182433" cy="1006900"/>
          </a:xfrm>
          <a:prstGeom prst="rect">
            <a:avLst/>
          </a:prstGeom>
          <a:noFill/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2"/>
                </a:solidFill>
              </a:rPr>
              <a:t>Cont. processing</a:t>
            </a:r>
            <a:endParaRPr lang="en-US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8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7</a:t>
            </a:fld>
            <a:endParaRPr lang="en-US"/>
          </a:p>
        </p:txBody>
      </p: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Owner Selection (Re-balancing)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 startAt="2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Xenon rebalances services and re-assigns ownership when a node-group changes</a:t>
            </a:r>
            <a:b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because of new nodes getting added or existing nodes getting removed.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904585" y="2880556"/>
            <a:ext cx="1872208" cy="1764196"/>
          </a:xfrm>
          <a:prstGeom prst="ellipse">
            <a:avLst/>
          </a:prstGeom>
          <a:noFill/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3" name="Oval 12"/>
          <p:cNvSpPr/>
          <p:nvPr/>
        </p:nvSpPr>
        <p:spPr>
          <a:xfrm>
            <a:off x="2616553" y="2636912"/>
            <a:ext cx="2448272" cy="2251484"/>
          </a:xfrm>
          <a:prstGeom prst="ellipse">
            <a:avLst/>
          </a:prstGeom>
          <a:noFill/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cxnSp>
        <p:nvCxnSpPr>
          <p:cNvPr id="14" name="Straight Connector 13"/>
          <p:cNvCxnSpPr>
            <a:stCxn id="17" idx="0"/>
            <a:endCxn id="16" idx="0"/>
          </p:cNvCxnSpPr>
          <p:nvPr/>
        </p:nvCxnSpPr>
        <p:spPr>
          <a:xfrm>
            <a:off x="3840689" y="2636912"/>
            <a:ext cx="0" cy="243644"/>
          </a:xfrm>
          <a:prstGeom prst="line">
            <a:avLst/>
          </a:prstGeom>
          <a:ln w="19050">
            <a:solidFill>
              <a:schemeClr val="bg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840689" y="4644752"/>
            <a:ext cx="0" cy="243644"/>
          </a:xfrm>
          <a:prstGeom prst="line">
            <a:avLst/>
          </a:prstGeom>
          <a:ln w="19050">
            <a:solidFill>
              <a:schemeClr val="bg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678887" y="3638618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33323" y="3638618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B</a:t>
            </a:r>
            <a:endParaRPr lang="en-US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2264871" y="3915798"/>
            <a:ext cx="1372301" cy="1528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Owner: 1, 3, 4</a:t>
            </a:r>
            <a:r>
              <a:rPr lang="en-US" sz="1200" smtClean="0"/>
              <a:t>, 7, 9</a:t>
            </a:r>
            <a:endParaRPr lang="en-US" sz="12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4069220" y="3915798"/>
            <a:ext cx="1607673" cy="1528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Owner: 2, 5, 6</a:t>
            </a:r>
            <a:r>
              <a:rPr lang="en-US" sz="1200" smtClean="0"/>
              <a:t>, 8, </a:t>
            </a:r>
            <a:r>
              <a:rPr lang="en-US" sz="1200" dirty="0" smtClean="0"/>
              <a:t>10</a:t>
            </a:r>
          </a:p>
        </p:txBody>
      </p:sp>
      <p:sp>
        <p:nvSpPr>
          <p:cNvPr id="20" name="Oval 19"/>
          <p:cNvSpPr/>
          <p:nvPr/>
        </p:nvSpPr>
        <p:spPr>
          <a:xfrm>
            <a:off x="6288961" y="2880556"/>
            <a:ext cx="1872208" cy="1764196"/>
          </a:xfrm>
          <a:prstGeom prst="ellipse">
            <a:avLst/>
          </a:prstGeom>
          <a:noFill/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1" name="Oval 20"/>
          <p:cNvSpPr/>
          <p:nvPr/>
        </p:nvSpPr>
        <p:spPr>
          <a:xfrm>
            <a:off x="6000929" y="2636912"/>
            <a:ext cx="2448272" cy="2251484"/>
          </a:xfrm>
          <a:prstGeom prst="ellipse">
            <a:avLst/>
          </a:prstGeom>
          <a:noFill/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243269" y="2636912"/>
            <a:ext cx="0" cy="243644"/>
          </a:xfrm>
          <a:prstGeom prst="line">
            <a:avLst/>
          </a:prstGeom>
          <a:ln w="19050">
            <a:solidFill>
              <a:schemeClr val="bg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203241" y="3154288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10865" y="3151414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B</a:t>
            </a:r>
            <a:endParaRPr lang="en-US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5835414" y="3435091"/>
            <a:ext cx="1251781" cy="1528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Owner: 1, 3, 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36500" y="3384394"/>
            <a:ext cx="1110240" cy="18497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Owner: 2, 5, 8 </a:t>
            </a:r>
          </a:p>
        </p:txBody>
      </p:sp>
      <p:cxnSp>
        <p:nvCxnSpPr>
          <p:cNvPr id="27" name="Straight Connector 26"/>
          <p:cNvCxnSpPr>
            <a:stCxn id="29" idx="3"/>
            <a:endCxn id="30" idx="3"/>
          </p:cNvCxnSpPr>
          <p:nvPr/>
        </p:nvCxnSpPr>
        <p:spPr>
          <a:xfrm flipH="1">
            <a:off x="6359470" y="4386391"/>
            <a:ext cx="203670" cy="172283"/>
          </a:xfrm>
          <a:prstGeom prst="line">
            <a:avLst/>
          </a:prstGeom>
          <a:ln w="19050">
            <a:solidFill>
              <a:schemeClr val="bg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0" idx="5"/>
            <a:endCxn id="29" idx="5"/>
          </p:cNvCxnSpPr>
          <p:nvPr/>
        </p:nvCxnSpPr>
        <p:spPr>
          <a:xfrm flipH="1" flipV="1">
            <a:off x="7886990" y="4386391"/>
            <a:ext cx="203670" cy="172283"/>
          </a:xfrm>
          <a:prstGeom prst="line">
            <a:avLst/>
          </a:prstGeom>
          <a:ln w="19050">
            <a:solidFill>
              <a:schemeClr val="bg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176260" y="4644752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71598" y="4972467"/>
            <a:ext cx="1607673" cy="1528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Owner: 4, 6, 9, 10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383489" y="5271041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 smtClean="0"/>
              <a:t>Xenon node-group</a:t>
            </a:r>
          </a:p>
          <a:p>
            <a:pPr algn="ctr">
              <a:lnSpc>
                <a:spcPct val="90000"/>
              </a:lnSpc>
            </a:pPr>
            <a:r>
              <a:rPr lang="en-US" sz="1200" dirty="0" smtClean="0"/>
              <a:t> 2 peer nodes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786069" y="5271041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 smtClean="0"/>
              <a:t>Xenon node-group</a:t>
            </a:r>
          </a:p>
          <a:p>
            <a:pPr algn="ctr">
              <a:lnSpc>
                <a:spcPct val="90000"/>
              </a:lnSpc>
            </a:pPr>
            <a:r>
              <a:rPr lang="en-US" sz="1200" dirty="0" smtClean="0"/>
              <a:t> 3 peer nodes</a:t>
            </a:r>
          </a:p>
        </p:txBody>
      </p:sp>
    </p:spTree>
    <p:extLst>
      <p:ext uri="{BB962C8B-B14F-4D97-AF65-F5344CB8AC3E}">
        <p14:creationId xmlns:p14="http://schemas.microsoft.com/office/powerpoint/2010/main" val="6699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8</a:t>
            </a:fld>
            <a:endParaRPr lang="en-US"/>
          </a:p>
        </p:txBody>
      </p: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Owner Selection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Why Owner Selection?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Scale-out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: </a:t>
            </a:r>
          </a:p>
          <a:p>
            <a:pPr marL="1371600" lvl="2" indent="-457200">
              <a:buClr>
                <a:schemeClr val="accent1">
                  <a:lumMod val="75000"/>
                </a:schemeClr>
              </a:buClr>
              <a:buFont typeface="Arial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Load is distributed across all nodes in the node-group</a:t>
            </a:r>
          </a:p>
          <a:p>
            <a:pPr marL="1371600" lvl="2" indent="-457200">
              <a:buClr>
                <a:schemeClr val="accent1">
                  <a:lumMod val="75000"/>
                </a:schemeClr>
              </a:buClr>
              <a:buFont typeface="Arial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More nodes can be added to handle higher request load</a:t>
            </a:r>
          </a:p>
          <a:p>
            <a:pPr marL="1371600" lvl="2" indent="-457200">
              <a:buClr>
                <a:schemeClr val="accent1">
                  <a:lumMod val="75000"/>
                </a:schemeClr>
              </a:buClr>
              <a:buFont typeface="Arial" charset="0"/>
              <a:buChar char="•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Leader-Election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:</a:t>
            </a:r>
          </a:p>
          <a:p>
            <a:pPr marL="1371600" lvl="2" indent="-457200">
              <a:buClr>
                <a:schemeClr val="accent1">
                  <a:lumMod val="75000"/>
                </a:schemeClr>
              </a:buClr>
              <a:buFont typeface="Arial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Owner Selection allows Master-Slave configuration</a:t>
            </a:r>
          </a:p>
          <a:p>
            <a:pPr marL="1371600" lvl="2" indent="-457200">
              <a:buClr>
                <a:schemeClr val="accent1">
                  <a:lumMod val="75000"/>
                </a:schemeClr>
              </a:buClr>
              <a:buFont typeface="Arial" charset="0"/>
              <a:buChar char="•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Fail-Over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:</a:t>
            </a:r>
          </a:p>
          <a:p>
            <a:pPr marL="1371600" lvl="2" indent="-457200">
              <a:buClr>
                <a:schemeClr val="accent1">
                  <a:lumMod val="75000"/>
                </a:schemeClr>
              </a:buClr>
              <a:buFont typeface="Arial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If owner node dies, another node becomes the Owner for </a:t>
            </a:r>
            <a:b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a child-service.</a:t>
            </a:r>
          </a:p>
          <a:p>
            <a:pPr marL="1371600" lvl="2" indent="-457200">
              <a:buClr>
                <a:schemeClr val="accent1">
                  <a:lumMod val="75000"/>
                </a:schemeClr>
              </a:buClr>
              <a:buFont typeface="Arial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Continue processing where we left off.</a:t>
            </a:r>
          </a:p>
          <a:p>
            <a:pPr marL="1371600" lvl="2" indent="-457200">
              <a:buClr>
                <a:schemeClr val="accent1">
                  <a:lumMod val="75000"/>
                </a:schemeClr>
              </a:buClr>
              <a:buFont typeface="Arial" charset="0"/>
              <a:buChar char="•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1371600" lvl="2" indent="-457200">
              <a:buClr>
                <a:schemeClr val="accent1">
                  <a:lumMod val="75000"/>
                </a:schemeClr>
              </a:buClr>
              <a:buFont typeface="Arial" charset="0"/>
              <a:buChar char="•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Implemented using </a:t>
            </a:r>
            <a:r>
              <a:rPr lang="en-US" sz="2000" dirty="0" err="1" smtClean="0">
                <a:solidFill>
                  <a:schemeClr val="tx1">
                    <a:lumMod val="75000"/>
                  </a:schemeClr>
                </a:solidFill>
              </a:rPr>
              <a:t>ConsistentHashingNodeSelectorService</a:t>
            </a: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01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9</a:t>
            </a:fld>
            <a:endParaRPr lang="en-US"/>
          </a:p>
        </p:txBody>
      </p: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Replication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Replication &amp; Synchronization provide High-Availability for Stateful Services.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ServiceOption </a:t>
            </a: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REPLICATION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Each </a:t>
            </a:r>
            <a:r>
              <a:rPr lang="en-US" sz="2000" b="1" u="sng" dirty="0" smtClean="0">
                <a:solidFill>
                  <a:schemeClr val="tx1">
                    <a:lumMod val="75000"/>
                  </a:schemeClr>
                </a:solidFill>
              </a:rPr>
              <a:t>write request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is applied to other nodes in the node-group.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Replication Factor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: Number of nodes that will receive a Service’s state: 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Default Replication: All nodes in the node-group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Limited Replication: 3 nodes or 1 node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Replication factor is configurable per Stateful Service.</a:t>
            </a:r>
          </a:p>
        </p:txBody>
      </p:sp>
    </p:spTree>
    <p:extLst>
      <p:ext uri="{BB962C8B-B14F-4D97-AF65-F5344CB8AC3E}">
        <p14:creationId xmlns:p14="http://schemas.microsoft.com/office/powerpoint/2010/main" val="78230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10</a:t>
            </a:fld>
            <a:endParaRPr lang="en-US"/>
          </a:p>
        </p:txBody>
      </p: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Replication (Quorum)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b="1" dirty="0">
                <a:solidFill>
                  <a:schemeClr val="tx1">
                    <a:lumMod val="75000"/>
                  </a:schemeClr>
                </a:solidFill>
              </a:rPr>
              <a:t>Quorum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: Minimum number of nodes required to accept an 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update request.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Callers receive a response as soon as quorum is reached.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Configured on the Node-Group 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i.e. </a:t>
            </a:r>
            <a:r>
              <a:rPr lang="en-US" sz="2000" b="1" dirty="0" err="1" smtClean="0"/>
              <a:t>UpdateQuorumRequest</a:t>
            </a:r>
            <a:r>
              <a:rPr lang="en-US" sz="2000" dirty="0" smtClean="0"/>
              <a:t> </a:t>
            </a: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Best practice: Use </a:t>
            </a:r>
            <a:r>
              <a:rPr lang="en-US" sz="2000" b="1" dirty="0">
                <a:solidFill>
                  <a:schemeClr val="tx1">
                    <a:lumMod val="75000"/>
                  </a:schemeClr>
                </a:solidFill>
              </a:rPr>
              <a:t>Majority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Quorum [n/2 + 1] (where n is the replication factor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)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Quorum provides a mechanism to control Strong vs. Eventual Consistency.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Quorum can be overridden for a single operation.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Read 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more: 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  <a:hlinkClick r:id="rId2"/>
              </a:rPr>
              <a:t>https://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  <a:hlinkClick r:id="rId2"/>
              </a:rPr>
              <a:t>github.com/vmware/xenon/wiki/Leader-Election-And-Replication-Design</a:t>
            </a: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56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11</a:t>
            </a:fld>
            <a:endParaRPr lang="en-US"/>
          </a:p>
        </p:txBody>
      </p: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 smtClean="0">
                <a:solidFill>
                  <a:schemeClr val="accent6"/>
                </a:solidFill>
              </a:rPr>
              <a:t>Synchronization</a:t>
            </a:r>
            <a:endParaRPr lang="en-US" sz="2800" b="1" kern="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Triggered on node-group changes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New node is added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Existing node is removed.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Determines </a:t>
            </a:r>
            <a:r>
              <a:rPr lang="en-US" sz="2000" b="1" dirty="0" smtClean="0">
                <a:solidFill>
                  <a:schemeClr val="tx1">
                    <a:lumMod val="75000"/>
                  </a:schemeClr>
                </a:solidFill>
              </a:rPr>
              <a:t>best known state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 of a Service and updates group members view of it.</a:t>
            </a: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Re-balances Owner-selected services.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Resolves 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anti-entropy in a node-group.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</a:rPr>
              <a:t>Read 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more: 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  <a:hlinkClick r:id="rId2"/>
              </a:rPr>
              <a:t>https://</a:t>
            </a: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  <a:hlinkClick r:id="rId2"/>
              </a:rPr>
              <a:t>github.com/vmware/xenon/wiki/Synchronization-Internals</a:t>
            </a: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6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VMware_white_16x9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2"/>
          </a:solidFill>
          <a:miter lim="800000"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 dirty="0" smtClean="0"/>
        </a:defPPr>
      </a:lstStyle>
    </a:txDef>
  </a:objectDefaults>
  <a:extraClrSchemeLst/>
  <a:custClrLst>
    <a:custClr name="PMS130">
      <a:srgbClr val="FDB813"/>
    </a:custClr>
    <a:custClr name="PMS144">
      <a:srgbClr val="F8981D"/>
    </a:custClr>
    <a:custClr name="PMS180">
      <a:srgbClr val="D9541E"/>
    </a:custClr>
    <a:custClr name="PMS1807">
      <a:srgbClr val="9E3039"/>
    </a:custClr>
    <a:custClr name="PMS195">
      <a:srgbClr val="820024"/>
    </a:custClr>
    <a:custClr name="PMS174">
      <a:srgbClr val="9A3B26"/>
    </a:custClr>
    <a:custClr name="PMS7519">
      <a:srgbClr val="574319"/>
    </a:custClr>
    <a:custClr name="PMS654">
      <a:srgbClr val="003D79"/>
    </a:custClr>
  </a:custClrLst>
</a:theme>
</file>

<file path=ppt/theme/theme2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VMware_white_16x9.potx</Template>
  <TotalTime>0</TotalTime>
  <Words>554</Words>
  <Application>Microsoft Macintosh PowerPoint</Application>
  <PresentationFormat>Custom</PresentationFormat>
  <Paragraphs>183</Paragraphs>
  <Slides>11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Mangal</vt:lpstr>
      <vt:lpstr>Wingdings</vt:lpstr>
      <vt:lpstr>VMware_white_16x9</vt:lpstr>
      <vt:lpstr>think-cell Slide</vt:lpstr>
      <vt:lpstr> Xenon Workshop – Multi-Node Capabilities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2013-12-13T12:14:49Z</dcterms:created>
  <dcterms:modified xsi:type="dcterms:W3CDTF">2017-01-19T19:56:59Z</dcterms:modified>
</cp:coreProperties>
</file>