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5" r:id="rId1"/>
  </p:sldMasterIdLst>
  <p:notesMasterIdLst>
    <p:notesMasterId r:id="rId13"/>
  </p:notesMasterIdLst>
  <p:handoutMasterIdLst>
    <p:handoutMasterId r:id="rId14"/>
  </p:handoutMasterIdLst>
  <p:sldIdLst>
    <p:sldId id="261" r:id="rId2"/>
    <p:sldId id="337" r:id="rId3"/>
    <p:sldId id="381" r:id="rId4"/>
    <p:sldId id="382" r:id="rId5"/>
    <p:sldId id="385" r:id="rId6"/>
    <p:sldId id="389" r:id="rId7"/>
    <p:sldId id="386" r:id="rId8"/>
    <p:sldId id="387" r:id="rId9"/>
    <p:sldId id="388" r:id="rId10"/>
    <p:sldId id="390" r:id="rId11"/>
    <p:sldId id="372" r:id="rId12"/>
  </p:sldIdLst>
  <p:sldSz cx="12188825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864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pos="3839">
          <p15:clr>
            <a:srgbClr val="A4A3A4"/>
          </p15:clr>
        </p15:guide>
        <p15:guide id="5" pos="384">
          <p15:clr>
            <a:srgbClr val="A4A3A4"/>
          </p15:clr>
        </p15:guide>
        <p15:guide id="6" pos="72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B9631B5-78F2-41C9-869B-9F39066F8104}"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03"/>
    <p:restoredTop sz="85419" autoAdjust="0"/>
  </p:normalViewPr>
  <p:slideViewPr>
    <p:cSldViewPr>
      <p:cViewPr>
        <p:scale>
          <a:sx n="65" d="100"/>
          <a:sy n="65" d="100"/>
        </p:scale>
        <p:origin x="2856" y="1184"/>
      </p:cViewPr>
      <p:guideLst>
        <p:guide orient="horz" pos="2160"/>
        <p:guide orient="horz" pos="864"/>
        <p:guide orient="horz" pos="3792"/>
        <p:guide pos="3839"/>
        <p:guide pos="384"/>
        <p:guide pos="729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howGuides="1">
      <p:cViewPr varScale="1">
        <p:scale>
          <a:sx n="81" d="100"/>
          <a:sy n="81" d="100"/>
        </p:scale>
        <p:origin x="-948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tags" Target="tags/tag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04553-04C5-4BB3-AD4E-8B2EF3CDDAF9}" type="datetimeFigureOut">
              <a:rPr lang="en-US" smtClean="0"/>
              <a:t>1/19/17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A881F-0910-47D3-BD01-4F68834EC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667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B6F0DB-E055-41D0-9102-627A646E4242}" type="datetimeFigureOut">
              <a:rPr lang="en-US" smtClean="0"/>
              <a:t>1/19/17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88988" y="609600"/>
            <a:ext cx="5280025" cy="2971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57200" y="3810000"/>
            <a:ext cx="5943600" cy="4876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4FBC3A-A12C-40F9-BB8D-BC30C7901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909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88988" y="609600"/>
            <a:ext cx="5280025" cy="2971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35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88988" y="609600"/>
            <a:ext cx="5280025" cy="2971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666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88988" y="609600"/>
            <a:ext cx="5280025" cy="2971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833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0" y="0"/>
            <a:ext cx="12188825" cy="68582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441" y="426720"/>
            <a:ext cx="9141619" cy="109728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441" y="1600200"/>
            <a:ext cx="9141619" cy="685800"/>
          </a:xfr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10206138" y="6074829"/>
            <a:ext cx="1373087" cy="216433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" name="TextBox 12"/>
          <p:cNvSpPr txBox="1"/>
          <p:nvPr userDrawn="1"/>
        </p:nvSpPr>
        <p:spPr>
          <a:xfrm>
            <a:off x="9827519" y="6505956"/>
            <a:ext cx="1751706" cy="1996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lnSpc>
                <a:spcPct val="90000"/>
              </a:lnSpc>
            </a:pPr>
            <a:r>
              <a:rPr lang="en-US" sz="700" dirty="0" smtClean="0">
                <a:solidFill>
                  <a:schemeClr val="bg1"/>
                </a:solidFill>
              </a:rPr>
              <a:t>© 2014</a:t>
            </a:r>
            <a:r>
              <a:rPr lang="en-US" sz="700" baseline="0" dirty="0" smtClean="0">
                <a:solidFill>
                  <a:schemeClr val="bg1"/>
                </a:solidFill>
              </a:rPr>
              <a:t> VMware Inc. All rights reserved.</a:t>
            </a:r>
            <a:endParaRPr lang="en-US" sz="7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309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resenter N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0" y="0"/>
            <a:ext cx="12188825" cy="68582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441" y="426720"/>
            <a:ext cx="9141619" cy="109728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441" y="1600200"/>
            <a:ext cx="9141619" cy="685800"/>
          </a:xfr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09441" y="5791200"/>
            <a:ext cx="3656648" cy="2286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2pPr>
            <a:lvl3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3pPr>
            <a:lvl4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4pPr>
            <a:lvl5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5pPr>
            <a:lvl6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6pPr>
            <a:lvl7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7pPr>
            <a:lvl8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8pPr>
          </a:lstStyle>
          <a:p>
            <a:pPr lvl="0"/>
            <a:r>
              <a:rPr lang="en-US" dirty="0" smtClean="0"/>
              <a:t>Click to add presenter’s name 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09441" y="6081068"/>
            <a:ext cx="3656648" cy="2286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2pPr>
            <a:lvl3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3pPr>
            <a:lvl4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4pPr>
            <a:lvl5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5pPr>
            <a:lvl6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6pPr>
            <a:lvl7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7pPr>
            <a:lvl8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8pPr>
          </a:lstStyle>
          <a:p>
            <a:pPr lvl="0"/>
            <a:r>
              <a:rPr lang="en-US" dirty="0" smtClean="0"/>
              <a:t>Click to add date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10206138" y="6074829"/>
            <a:ext cx="1373087" cy="216433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" name="TextBox 14"/>
          <p:cNvSpPr txBox="1"/>
          <p:nvPr userDrawn="1"/>
        </p:nvSpPr>
        <p:spPr>
          <a:xfrm>
            <a:off x="9827519" y="6505956"/>
            <a:ext cx="1751706" cy="1996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lnSpc>
                <a:spcPct val="90000"/>
              </a:lnSpc>
            </a:pPr>
            <a:r>
              <a:rPr lang="en-US" sz="700" dirty="0" smtClean="0">
                <a:solidFill>
                  <a:schemeClr val="bg1"/>
                </a:solidFill>
              </a:rPr>
              <a:t>© 2014</a:t>
            </a:r>
            <a:r>
              <a:rPr lang="en-US" sz="700" baseline="0" dirty="0" smtClean="0">
                <a:solidFill>
                  <a:schemeClr val="bg1"/>
                </a:solidFill>
              </a:rPr>
              <a:t> VMware Inc. All rights reserved.</a:t>
            </a:r>
            <a:endParaRPr lang="en-US" sz="7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138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330200"/>
            <a:ext cx="10969943" cy="812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985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676400"/>
            <a:ext cx="10969943" cy="4343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09441" y="1206500"/>
            <a:ext cx="10969943" cy="304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3pPr>
            <a:lvl4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4pPr>
            <a:lvl5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5pPr>
            <a:lvl6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6pPr>
            <a:lvl7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7pPr>
            <a:lvl8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8pPr>
            <a:lvl9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dirty="0" smtClean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615041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6490762" y="0"/>
            <a:ext cx="5698063" cy="685800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729" y="1676400"/>
            <a:ext cx="7313295" cy="1524000"/>
          </a:xfrm>
        </p:spPr>
        <p:txBody>
          <a:bodyPr anchor="b"/>
          <a:lstStyle>
            <a:lvl1pPr algn="l">
              <a:defRPr sz="3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39" y="3276600"/>
            <a:ext cx="7313295" cy="609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0" indent="0">
              <a:buNone/>
              <a:defRPr sz="2000">
                <a:solidFill>
                  <a:schemeClr val="accent4"/>
                </a:solidFill>
              </a:defRPr>
            </a:lvl2pPr>
            <a:lvl3pPr marL="0" indent="0">
              <a:buNone/>
              <a:defRPr sz="2000">
                <a:solidFill>
                  <a:schemeClr val="accent4"/>
                </a:solidFill>
              </a:defRPr>
            </a:lvl3pPr>
            <a:lvl4pPr marL="0" indent="0">
              <a:buNone/>
              <a:defRPr sz="2000">
                <a:solidFill>
                  <a:schemeClr val="accent4"/>
                </a:solidFill>
              </a:defRPr>
            </a:lvl4pPr>
            <a:lvl5pPr marL="0" indent="0">
              <a:buNone/>
              <a:defRPr sz="2000">
                <a:solidFill>
                  <a:schemeClr val="accent4"/>
                </a:solidFill>
              </a:defRPr>
            </a:lvl5pPr>
            <a:lvl6pPr marL="0" indent="0">
              <a:buNone/>
              <a:defRPr sz="2000">
                <a:solidFill>
                  <a:schemeClr val="accent4"/>
                </a:solidFill>
              </a:defRPr>
            </a:lvl6pPr>
            <a:lvl7pPr marL="0" indent="0">
              <a:buNone/>
              <a:defRPr sz="2000">
                <a:solidFill>
                  <a:schemeClr val="accent4"/>
                </a:solidFill>
              </a:defRPr>
            </a:lvl7pPr>
            <a:lvl8pPr marL="0" indent="0">
              <a:buNone/>
              <a:defRPr sz="2000">
                <a:solidFill>
                  <a:schemeClr val="accent4"/>
                </a:solidFill>
              </a:defRPr>
            </a:lvl8pPr>
            <a:lvl9pPr marL="0" indent="0">
              <a:buNone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9196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with Picture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1676400"/>
            <a:ext cx="6094413" cy="1524000"/>
          </a:xfrm>
        </p:spPr>
        <p:txBody>
          <a:bodyPr anchor="b"/>
          <a:lstStyle>
            <a:lvl1pPr algn="l">
              <a:defRPr sz="3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3276600"/>
            <a:ext cx="6094413" cy="609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0" indent="0">
              <a:buNone/>
              <a:defRPr sz="2000">
                <a:solidFill>
                  <a:schemeClr val="accent4"/>
                </a:solidFill>
              </a:defRPr>
            </a:lvl2pPr>
            <a:lvl3pPr marL="0" indent="0">
              <a:buNone/>
              <a:defRPr sz="2000">
                <a:solidFill>
                  <a:schemeClr val="accent4"/>
                </a:solidFill>
              </a:defRPr>
            </a:lvl3pPr>
            <a:lvl4pPr marL="0" indent="0">
              <a:buNone/>
              <a:defRPr sz="2000">
                <a:solidFill>
                  <a:schemeClr val="accent4"/>
                </a:solidFill>
              </a:defRPr>
            </a:lvl4pPr>
            <a:lvl5pPr marL="0" indent="0">
              <a:buNone/>
              <a:defRPr sz="2000">
                <a:solidFill>
                  <a:schemeClr val="accent4"/>
                </a:solidFill>
              </a:defRPr>
            </a:lvl5pPr>
            <a:lvl6pPr marL="0" indent="0">
              <a:buNone/>
              <a:defRPr sz="2000">
                <a:solidFill>
                  <a:schemeClr val="accent4"/>
                </a:solidFill>
              </a:defRPr>
            </a:lvl6pPr>
            <a:lvl7pPr marL="0" indent="0">
              <a:buNone/>
              <a:defRPr sz="2000">
                <a:solidFill>
                  <a:schemeClr val="accent4"/>
                </a:solidFill>
              </a:defRPr>
            </a:lvl7pPr>
            <a:lvl8pPr marL="0" indent="0">
              <a:buNone/>
              <a:defRPr sz="2000">
                <a:solidFill>
                  <a:schemeClr val="accent4"/>
                </a:solidFill>
              </a:defRPr>
            </a:lvl8pPr>
            <a:lvl9pPr marL="0" indent="0">
              <a:buNone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692015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914160" y="2593231"/>
            <a:ext cx="4812049" cy="5334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2pPr>
            <a:lvl3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3pPr>
            <a:lvl4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4pPr>
            <a:lvl5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5pPr>
            <a:lvl6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6pPr>
            <a:lvl7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8pPr>
            <a:lvl9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dirty="0" smtClean="0"/>
              <a:t>Click to add Name, Title, Company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843060" y="457200"/>
            <a:ext cx="4875530" cy="2011680"/>
          </a:xfrm>
        </p:spPr>
        <p:txBody>
          <a:bodyPr/>
          <a:lstStyle>
            <a:lvl1pPr marL="58738" indent="-55563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60624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etric 1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322412" y="685800"/>
            <a:ext cx="4387977" cy="1676400"/>
          </a:xfrm>
        </p:spPr>
        <p:txBody>
          <a:bodyPr anchor="b"/>
          <a:lstStyle>
            <a:lvl1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1pPr>
            <a:lvl2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2pPr>
            <a:lvl3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3pPr>
            <a:lvl4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4pPr>
            <a:lvl5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5pPr>
            <a:lvl6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6pPr>
            <a:lvl7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7pPr>
            <a:lvl8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8pPr>
            <a:lvl9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322412" y="2362200"/>
            <a:ext cx="4387977" cy="1066800"/>
          </a:xfrm>
        </p:spPr>
        <p:txBody>
          <a:bodyPr/>
          <a:lstStyle>
            <a:lvl1pPr marL="3175" indent="0">
              <a:spcBef>
                <a:spcPts val="0"/>
              </a:spcBef>
              <a:buNone/>
              <a:defRPr sz="2400" cap="none" baseline="0">
                <a:solidFill>
                  <a:schemeClr val="accent3"/>
                </a:solidFill>
              </a:defRPr>
            </a:lvl1pPr>
            <a:lvl2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2pPr>
            <a:lvl3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3pPr>
            <a:lvl4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4pPr>
            <a:lvl5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5pPr>
            <a:lvl6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6pPr>
            <a:lvl7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7pPr>
            <a:lvl8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8pPr>
            <a:lvl9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84922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etric 2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703854" y="2209800"/>
            <a:ext cx="4387977" cy="1676400"/>
          </a:xfrm>
        </p:spPr>
        <p:txBody>
          <a:bodyPr anchor="b"/>
          <a:lstStyle>
            <a:lvl1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1pPr>
            <a:lvl2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2pPr>
            <a:lvl3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3pPr>
            <a:lvl4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4pPr>
            <a:lvl5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5pPr>
            <a:lvl6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6pPr>
            <a:lvl7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7pPr>
            <a:lvl8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8pPr>
            <a:lvl9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703854" y="3886200"/>
            <a:ext cx="4387977" cy="1066800"/>
          </a:xfrm>
        </p:spPr>
        <p:txBody>
          <a:bodyPr/>
          <a:lstStyle>
            <a:lvl1pPr marL="3175" indent="0">
              <a:spcBef>
                <a:spcPts val="0"/>
              </a:spcBef>
              <a:buNone/>
              <a:defRPr sz="2400" cap="none" baseline="0">
                <a:solidFill>
                  <a:schemeClr val="bg1"/>
                </a:solidFill>
              </a:defRPr>
            </a:lvl1pPr>
            <a:lvl2pPr marL="3175" indent="0">
              <a:spcBef>
                <a:spcPts val="0"/>
              </a:spcBef>
              <a:buNone/>
              <a:defRPr sz="2400" cap="none" baseline="0">
                <a:solidFill>
                  <a:schemeClr val="bg1"/>
                </a:solidFill>
              </a:defRPr>
            </a:lvl2pPr>
            <a:lvl3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3pPr>
            <a:lvl4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4pPr>
            <a:lvl5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5pPr>
            <a:lvl6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6pPr>
            <a:lvl7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7pPr>
            <a:lvl8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8pPr>
            <a:lvl9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711968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etric 3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2055811" y="5213798"/>
            <a:ext cx="3733881" cy="1415602"/>
          </a:xfrm>
        </p:spPr>
        <p:txBody>
          <a:bodyPr anchor="ctr"/>
          <a:lstStyle>
            <a:lvl1pPr marL="3175" indent="0" algn="r">
              <a:spcBef>
                <a:spcPts val="0"/>
              </a:spcBef>
              <a:buNone/>
              <a:defRPr sz="88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094413" y="5213798"/>
            <a:ext cx="4509865" cy="1415602"/>
          </a:xfrm>
        </p:spPr>
        <p:txBody>
          <a:bodyPr anchor="ctr"/>
          <a:lstStyle>
            <a:lvl1pPr marL="3175" indent="0">
              <a:spcBef>
                <a:spcPts val="0"/>
              </a:spcBef>
              <a:buNone/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339628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371600"/>
            <a:ext cx="5241195" cy="46482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189" y="1371600"/>
            <a:ext cx="5241195" cy="46482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268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371600"/>
            <a:ext cx="5241195" cy="639762"/>
          </a:xfrm>
        </p:spPr>
        <p:txBody>
          <a:bodyPr anchor="ctr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057400"/>
            <a:ext cx="5241195" cy="3962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8189" y="1371600"/>
            <a:ext cx="5241195" cy="639762"/>
          </a:xfrm>
        </p:spPr>
        <p:txBody>
          <a:bodyPr anchor="ctr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189" y="2057400"/>
            <a:ext cx="5241195" cy="3962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7068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136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09441" y="1219200"/>
            <a:ext cx="10969943" cy="304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3pPr>
            <a:lvl4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4pPr>
            <a:lvl5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5pPr>
            <a:lvl6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6pPr>
            <a:lvl7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7pPr>
            <a:lvl8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8pPr>
            <a:lvl9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dirty="0" smtClean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956201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606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371601"/>
            <a:ext cx="7922736" cy="464819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35325" y="1371600"/>
            <a:ext cx="2844059" cy="46481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541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371600"/>
            <a:ext cx="12188825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1" y="4953000"/>
            <a:ext cx="10969943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3996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371600"/>
            <a:ext cx="6004932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5488" y="4953000"/>
            <a:ext cx="4773956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6183893" y="1371600"/>
            <a:ext cx="6004932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4"/>
          </p:nvPr>
        </p:nvSpPr>
        <p:spPr>
          <a:xfrm>
            <a:off x="6805428" y="4953000"/>
            <a:ext cx="4773956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7431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371600"/>
            <a:ext cx="3961368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1" y="4953000"/>
            <a:ext cx="2742486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4113729" y="1371600"/>
            <a:ext cx="3961368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4"/>
          </p:nvPr>
        </p:nvSpPr>
        <p:spPr>
          <a:xfrm>
            <a:off x="4723170" y="4953000"/>
            <a:ext cx="2742486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idx="15"/>
          </p:nvPr>
        </p:nvSpPr>
        <p:spPr>
          <a:xfrm>
            <a:off x="8227457" y="1371600"/>
            <a:ext cx="3961368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6"/>
          </p:nvPr>
        </p:nvSpPr>
        <p:spPr>
          <a:xfrm>
            <a:off x="8836898" y="4953000"/>
            <a:ext cx="2742486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4652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ustom Section Header">
    <p:bg bwMode="ltGray"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 bwMode="ltGray">
          <a:xfrm>
            <a:off x="3786" y="-1"/>
            <a:ext cx="12208523" cy="6858001"/>
            <a:chOff x="3786" y="-1"/>
            <a:chExt cx="9156393" cy="5143501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ltGray">
            <a:xfrm>
              <a:off x="3786" y="0"/>
              <a:ext cx="6983947" cy="5143500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ltGray">
            <a:xfrm>
              <a:off x="4534899" y="-1"/>
              <a:ext cx="4625280" cy="3872754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1676400"/>
            <a:ext cx="6094413" cy="1524000"/>
          </a:xfrm>
        </p:spPr>
        <p:txBody>
          <a:bodyPr anchor="b"/>
          <a:lstStyle>
            <a:lvl1pPr algn="l">
              <a:defRPr sz="3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3276600"/>
            <a:ext cx="6094413" cy="609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0" indent="0">
              <a:buNone/>
              <a:defRPr sz="2000">
                <a:solidFill>
                  <a:schemeClr val="accent4"/>
                </a:solidFill>
              </a:defRPr>
            </a:lvl2pPr>
            <a:lvl3pPr marL="0" indent="0">
              <a:buNone/>
              <a:defRPr sz="2000">
                <a:solidFill>
                  <a:schemeClr val="accent4"/>
                </a:solidFill>
              </a:defRPr>
            </a:lvl3pPr>
            <a:lvl4pPr marL="0" indent="0">
              <a:buNone/>
              <a:defRPr sz="2000">
                <a:solidFill>
                  <a:schemeClr val="accent4"/>
                </a:solidFill>
              </a:defRPr>
            </a:lvl4pPr>
            <a:lvl5pPr marL="0" indent="0">
              <a:buNone/>
              <a:defRPr sz="2000">
                <a:solidFill>
                  <a:schemeClr val="accent4"/>
                </a:solidFill>
              </a:defRPr>
            </a:lvl5pPr>
            <a:lvl6pPr marL="0" indent="0">
              <a:buNone/>
              <a:defRPr sz="2000">
                <a:solidFill>
                  <a:schemeClr val="accent4"/>
                </a:solidFill>
              </a:defRPr>
            </a:lvl6pPr>
            <a:lvl7pPr marL="0" indent="0">
              <a:buNone/>
              <a:defRPr sz="2000">
                <a:solidFill>
                  <a:schemeClr val="accent4"/>
                </a:solidFill>
              </a:defRPr>
            </a:lvl7pPr>
            <a:lvl8pPr marL="0" indent="0">
              <a:buNone/>
              <a:defRPr sz="2000">
                <a:solidFill>
                  <a:schemeClr val="accent4"/>
                </a:solidFill>
              </a:defRPr>
            </a:lvl8pPr>
            <a:lvl9pPr marL="0" indent="0">
              <a:buNone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21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03208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Quote">
    <p:bg bwMode="ltGray"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-14067" y="2702442"/>
            <a:ext cx="5346479" cy="4155557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914160" y="2593231"/>
            <a:ext cx="4812049" cy="5334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2pPr>
            <a:lvl3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3pPr>
            <a:lvl4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4pPr>
            <a:lvl5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5pPr>
            <a:lvl6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6pPr>
            <a:lvl7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8pPr>
            <a:lvl9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dirty="0" smtClean="0"/>
              <a:t>Click to add Name, Title, Company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843060" y="457200"/>
            <a:ext cx="4875530" cy="2011680"/>
          </a:xfrm>
        </p:spPr>
        <p:txBody>
          <a:bodyPr/>
          <a:lstStyle>
            <a:lvl1pPr marL="58738" indent="-55563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5708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Metric 1">
    <p:bg bwMode="ltGray"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6490762" y="0"/>
            <a:ext cx="5698063" cy="6858000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322412" y="685800"/>
            <a:ext cx="4387977" cy="1676400"/>
          </a:xfrm>
        </p:spPr>
        <p:txBody>
          <a:bodyPr anchor="b"/>
          <a:lstStyle>
            <a:lvl1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1pPr>
            <a:lvl2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2pPr>
            <a:lvl3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3pPr>
            <a:lvl4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4pPr>
            <a:lvl5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5pPr>
            <a:lvl6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6pPr>
            <a:lvl7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7pPr>
            <a:lvl8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8pPr>
            <a:lvl9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322412" y="2362200"/>
            <a:ext cx="4387977" cy="1066800"/>
          </a:xfrm>
        </p:spPr>
        <p:txBody>
          <a:bodyPr/>
          <a:lstStyle>
            <a:lvl1pPr marL="3175" indent="0">
              <a:spcBef>
                <a:spcPts val="0"/>
              </a:spcBef>
              <a:buNone/>
              <a:defRPr sz="2400" cap="none" baseline="0">
                <a:solidFill>
                  <a:schemeClr val="accent3"/>
                </a:solidFill>
              </a:defRPr>
            </a:lvl1pPr>
            <a:lvl2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2pPr>
            <a:lvl3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3pPr>
            <a:lvl4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4pPr>
            <a:lvl5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5pPr>
            <a:lvl6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6pPr>
            <a:lvl7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7pPr>
            <a:lvl8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8pPr>
            <a:lvl9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3215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Metric 2">
    <p:bg bwMode="ltGray"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0762" y="0"/>
            <a:ext cx="5698063" cy="6858000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703854" y="2209800"/>
            <a:ext cx="4387977" cy="1676400"/>
          </a:xfrm>
        </p:spPr>
        <p:txBody>
          <a:bodyPr anchor="b"/>
          <a:lstStyle>
            <a:lvl1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1pPr>
            <a:lvl2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2pPr>
            <a:lvl3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3pPr>
            <a:lvl4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4pPr>
            <a:lvl5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5pPr>
            <a:lvl6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6pPr>
            <a:lvl7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7pPr>
            <a:lvl8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8pPr>
            <a:lvl9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703854" y="3886200"/>
            <a:ext cx="4387977" cy="1066800"/>
          </a:xfrm>
        </p:spPr>
        <p:txBody>
          <a:bodyPr/>
          <a:lstStyle>
            <a:lvl1pPr marL="3175" indent="0">
              <a:spcBef>
                <a:spcPts val="0"/>
              </a:spcBef>
              <a:buNone/>
              <a:defRPr sz="2400" cap="none" baseline="0">
                <a:solidFill>
                  <a:schemeClr val="bg1"/>
                </a:solidFill>
              </a:defRPr>
            </a:lvl1pPr>
            <a:lvl2pPr marL="3175" indent="0">
              <a:spcBef>
                <a:spcPts val="0"/>
              </a:spcBef>
              <a:buNone/>
              <a:defRPr sz="2400" cap="none" baseline="0">
                <a:solidFill>
                  <a:schemeClr val="bg1"/>
                </a:solidFill>
              </a:defRPr>
            </a:lvl2pPr>
            <a:lvl3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3pPr>
            <a:lvl4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4pPr>
            <a:lvl5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5pPr>
            <a:lvl6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6pPr>
            <a:lvl7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7pPr>
            <a:lvl8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8pPr>
            <a:lvl9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563171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Metric 3">
    <p:bg bwMode="ltGray"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68501"/>
            <a:ext cx="12188952" cy="6289499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1726751" y="4740499"/>
            <a:ext cx="4062942" cy="1415602"/>
          </a:xfrm>
        </p:spPr>
        <p:txBody>
          <a:bodyPr anchor="ctr"/>
          <a:lstStyle>
            <a:lvl1pPr marL="3175" indent="0" algn="r">
              <a:spcBef>
                <a:spcPts val="0"/>
              </a:spcBef>
              <a:buNone/>
              <a:defRPr sz="88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094413" y="4740499"/>
            <a:ext cx="4509865" cy="1415602"/>
          </a:xfrm>
        </p:spPr>
        <p:txBody>
          <a:bodyPr anchor="ctr"/>
          <a:lstStyle>
            <a:lvl1pPr marL="3175" indent="0">
              <a:spcBef>
                <a:spcPts val="0"/>
              </a:spcBef>
              <a:buNone/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2284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0923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82390" y="342901"/>
            <a:ext cx="1096994" cy="5676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342901"/>
            <a:ext cx="9547913" cy="56769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101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theme" Target="../theme/theme1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9212" y="5408767"/>
            <a:ext cx="1979613" cy="1454097"/>
          </a:xfrm>
          <a:prstGeom prst="rect">
            <a:avLst/>
          </a:prstGeom>
        </p:spPr>
      </p:pic>
      <p:grpSp>
        <p:nvGrpSpPr>
          <p:cNvPr id="21" name="Group 20"/>
          <p:cNvGrpSpPr/>
          <p:nvPr userDrawn="1"/>
        </p:nvGrpSpPr>
        <p:grpSpPr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22" name="Freeform 6"/>
            <p:cNvSpPr>
              <a:spLocks/>
            </p:cNvSpPr>
            <p:nvPr userDrawn="1"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7"/>
            <p:cNvSpPr>
              <a:spLocks/>
            </p:cNvSpPr>
            <p:nvPr userDrawn="1"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8"/>
            <p:cNvSpPr>
              <a:spLocks noEditPoints="1"/>
            </p:cNvSpPr>
            <p:nvPr userDrawn="1"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9"/>
            <p:cNvSpPr>
              <a:spLocks noEditPoints="1"/>
            </p:cNvSpPr>
            <p:nvPr userDrawn="1"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0"/>
            <p:cNvSpPr>
              <a:spLocks/>
            </p:cNvSpPr>
            <p:nvPr userDrawn="1"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1"/>
            <p:cNvSpPr>
              <a:spLocks noEditPoints="1"/>
            </p:cNvSpPr>
            <p:nvPr userDrawn="1"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2"/>
            <p:cNvSpPr>
              <a:spLocks noEditPoints="1"/>
            </p:cNvSpPr>
            <p:nvPr userDrawn="1"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330200"/>
            <a:ext cx="10969943" cy="8128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371600"/>
            <a:ext cx="10969943" cy="4648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71516" y="6883401"/>
            <a:ext cx="1117309" cy="133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05161" y="6464301"/>
            <a:ext cx="5180251" cy="1492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97326" y="6464301"/>
            <a:ext cx="450733" cy="1492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6EA6D8CF-3CDE-4807-BCD2-C9F2B831AAA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782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98" r:id="rId4"/>
    <p:sldLayoutId id="214748368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690" r:id="rId11"/>
    <p:sldLayoutId id="2147483691" r:id="rId12"/>
    <p:sldLayoutId id="2147483692" r:id="rId13"/>
    <p:sldLayoutId id="2147483699" r:id="rId14"/>
    <p:sldLayoutId id="2147483693" r:id="rId15"/>
    <p:sldLayoutId id="2147483694" r:id="rId16"/>
    <p:sldLayoutId id="2147483695" r:id="rId17"/>
    <p:sldLayoutId id="2147483705" r:id="rId18"/>
    <p:sldLayoutId id="2147483706" r:id="rId19"/>
    <p:sldLayoutId id="2147483709" r:id="rId20"/>
    <p:sldLayoutId id="2147483708" r:id="rId21"/>
    <p:sldLayoutId id="2147483710" r:id="rId22"/>
    <p:sldLayoutId id="2147483711" r:id="rId23"/>
    <p:sldLayoutId id="2147483712" r:id="rId24"/>
    <p:sldLayoutId id="2147483696" r:id="rId25"/>
    <p:sldLayoutId id="2147483697" r:id="rId26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Calibri" panose="020F050202020403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Calibri" panose="020F050202020403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github.com/vmware/xenon/wiki/Side-by-Side-Upgrade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github.com/vmware/xenon/blob/master/xenon-common/src/main/java/com/vmware/xenon/services/common/MigrationTaskService.java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mailto:/core/authz/users/upgrade@vmware.com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441" y="426720"/>
            <a:ext cx="9141619" cy="1630680"/>
          </a:xfrm>
        </p:spPr>
        <p:txBody>
          <a:bodyPr anchor="b"/>
          <a:lstStyle/>
          <a:p>
            <a:r>
              <a:rPr lang="en-US" smtClean="0"/>
              <a:t>Xenon Workshop - Upgrades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Tyler Curtis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1/18/2017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00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5173452"/>
              </p:ext>
            </p:extLst>
          </p:nvPr>
        </p:nvGraphicFramePr>
        <p:xfrm>
          <a:off x="2437765" y="1569720"/>
          <a:ext cx="7313295" cy="3200400"/>
        </p:xfrm>
        <a:graphic>
          <a:graphicData uri="http://schemas.openxmlformats.org/drawingml/2006/table">
            <a:tbl>
              <a:tblPr bandRow="1">
                <a:tableStyleId>{7E9639D4-E3E2-4D34-9284-5A2195B3D0D7}</a:tableStyleId>
              </a:tblPr>
              <a:tblGrid>
                <a:gridCol w="1015735"/>
                <a:gridCol w="6297560"/>
              </a:tblGrid>
              <a:tr h="6223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sz="24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182832" marR="182832" marT="137160" marB="137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Overview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5665" marR="182832" marT="137160" marB="13716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300">
                <a:tc>
                  <a:txBody>
                    <a:bodyPr/>
                    <a:lstStyle/>
                    <a:p>
                      <a:pPr algn="r"/>
                      <a:r>
                        <a:rPr lang="en-US" sz="2400" b="0" dirty="0" smtClean="0">
                          <a:solidFill>
                            <a:schemeClr val="accent1"/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182832" marR="182832" marT="137160" marB="137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MigrationTaskService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5665" marR="182832" marT="137160" marB="13716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3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accent1"/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182832" marR="182832" marT="137160" marB="137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/>
                        <a:t>Transformation Services</a:t>
                      </a:r>
                      <a:endParaRPr lang="en-US" sz="2000" b="1" dirty="0">
                        <a:solidFill>
                          <a:schemeClr val="bg2"/>
                        </a:solidFill>
                      </a:endParaRPr>
                    </a:p>
                  </a:txBody>
                  <a:tcPr marL="365665" marR="182832" marT="137160" marB="13716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3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accent1"/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182832" marR="182832" marT="137160" marB="137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/>
                        <a:t>Orchestrating Upgrade</a:t>
                      </a:r>
                      <a:endParaRPr lang="en-US" sz="2000" b="1" dirty="0">
                        <a:solidFill>
                          <a:schemeClr val="bg2"/>
                        </a:solidFill>
                      </a:endParaRPr>
                    </a:p>
                  </a:txBody>
                  <a:tcPr marL="365665" marR="182832" marT="137160" marB="13716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3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accent1"/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accent1"/>
                        </a:solidFill>
                      </a:endParaRPr>
                    </a:p>
                  </a:txBody>
                  <a:tcPr marL="182832" marR="182832" marT="137160" marB="137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/>
                        <a:t>Pitfalls</a:t>
                      </a:r>
                      <a:endParaRPr lang="en-US" sz="2000" b="1" dirty="0">
                        <a:solidFill>
                          <a:schemeClr val="bg2"/>
                        </a:solidFill>
                      </a:endParaRPr>
                    </a:p>
                  </a:txBody>
                  <a:tcPr marL="365665" marR="182832" marT="137160" marB="13716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83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383" y="1752600"/>
            <a:ext cx="10969943" cy="1752600"/>
          </a:xfrm>
        </p:spPr>
        <p:txBody>
          <a:bodyPr/>
          <a:lstStyle/>
          <a:p>
            <a:pPr marL="0" lvl="1" indent="0">
              <a:spcBef>
                <a:spcPts val="1200"/>
              </a:spcBef>
              <a:buNone/>
            </a:pPr>
            <a:r>
              <a:rPr lang="en-US" dirty="0" smtClean="0"/>
              <a:t>Side-by-Side </a:t>
            </a:r>
            <a:r>
              <a:rPr lang="en-US" dirty="0"/>
              <a:t>(aka: blue/green) </a:t>
            </a:r>
            <a:r>
              <a:rPr lang="en-US" dirty="0" smtClean="0"/>
              <a:t>Upgrade Approach</a:t>
            </a:r>
            <a:r>
              <a:rPr lang="en-US" dirty="0"/>
              <a:t>: Install newer version of </a:t>
            </a:r>
            <a:r>
              <a:rPr lang="en-US" dirty="0" smtClean="0"/>
              <a:t>service(s) on </a:t>
            </a:r>
            <a:r>
              <a:rPr lang="en-US" dirty="0"/>
              <a:t>a separate set of nodes and migrate necessary data from old node cluster to the new node cluster</a:t>
            </a:r>
            <a:endParaRPr lang="en-US" dirty="0" smtClean="0"/>
          </a:p>
          <a:p>
            <a:pPr marL="228600" lvl="1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0" lvl="1" indent="0">
              <a:spcBef>
                <a:spcPts val="1200"/>
              </a:spcBef>
              <a:buNone/>
            </a:pPr>
            <a:r>
              <a:rPr lang="en-US" dirty="0" smtClean="0"/>
              <a:t>	</a:t>
            </a:r>
            <a:r>
              <a:rPr lang="en-US" b="1" u="sng" dirty="0" err="1" smtClean="0"/>
              <a:t>sourceNodeGroup</a:t>
            </a:r>
            <a:r>
              <a:rPr lang="en-US" dirty="0" smtClean="0"/>
              <a:t>				</a:t>
            </a:r>
            <a:r>
              <a:rPr lang="en-US" b="1" u="sng" dirty="0" err="1" smtClean="0"/>
              <a:t>destinationNodeGroup</a:t>
            </a:r>
            <a:endParaRPr lang="en-US" b="1" u="sn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3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674812" y="3153746"/>
            <a:ext cx="2667000" cy="21336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/>
              <a:t>XenonApp-v1-Host3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392907" y="3610946"/>
            <a:ext cx="2667000" cy="21336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/>
              <a:t>XenonApp-v1-Host2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89536" y="3998295"/>
            <a:ext cx="2667000" cy="21336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/>
              <a:t>XenonApp-v1-Host1</a:t>
            </a:r>
          </a:p>
          <a:p>
            <a:pPr algn="ctr"/>
            <a:endParaRPr lang="en-US" dirty="0"/>
          </a:p>
          <a:p>
            <a:r>
              <a:rPr lang="en-US" dirty="0" smtClean="0"/>
              <a:t>/core/examples</a:t>
            </a:r>
          </a:p>
          <a:p>
            <a:r>
              <a:rPr lang="en-US" dirty="0" smtClean="0"/>
              <a:t>/</a:t>
            </a:r>
            <a:r>
              <a:rPr lang="en-US" dirty="0" err="1" smtClean="0"/>
              <a:t>quickstart</a:t>
            </a:r>
            <a:r>
              <a:rPr lang="en-US" dirty="0" smtClean="0"/>
              <a:t>/employees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388383" y="3153746"/>
            <a:ext cx="2667000" cy="21336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/>
              <a:t>XenonApp-</a:t>
            </a:r>
            <a:r>
              <a:rPr lang="en-US" b="1" dirty="0" smtClean="0"/>
              <a:t>v2</a:t>
            </a:r>
            <a:r>
              <a:rPr lang="en-US" dirty="0" smtClean="0"/>
              <a:t>-Host3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7106478" y="3610946"/>
            <a:ext cx="2667000" cy="21336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/>
              <a:t>XenonApp-</a:t>
            </a:r>
            <a:r>
              <a:rPr lang="en-US" b="1" dirty="0" smtClean="0"/>
              <a:t>v2</a:t>
            </a:r>
            <a:r>
              <a:rPr lang="en-US" dirty="0" smtClean="0"/>
              <a:t>-Host2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803107" y="3998295"/>
            <a:ext cx="2667000" cy="21336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/>
              <a:t>XenonApp-</a:t>
            </a:r>
            <a:r>
              <a:rPr lang="en-US" b="1" dirty="0" smtClean="0"/>
              <a:t>v2</a:t>
            </a:r>
            <a:r>
              <a:rPr lang="en-US" dirty="0" smtClean="0"/>
              <a:t>-Host1</a:t>
            </a:r>
          </a:p>
          <a:p>
            <a:pPr algn="ctr"/>
            <a:endParaRPr lang="en-US" dirty="0"/>
          </a:p>
          <a:p>
            <a:r>
              <a:rPr lang="en-US" dirty="0" smtClean="0"/>
              <a:t>/core/examples</a:t>
            </a:r>
          </a:p>
          <a:p>
            <a:r>
              <a:rPr lang="en-US" dirty="0" smtClean="0"/>
              <a:t>/</a:t>
            </a:r>
            <a:r>
              <a:rPr lang="en-US" dirty="0" err="1" smtClean="0"/>
              <a:t>quickstart</a:t>
            </a:r>
            <a:r>
              <a:rPr lang="en-US" dirty="0" smtClean="0"/>
              <a:t>/employees</a:t>
            </a:r>
          </a:p>
          <a:p>
            <a:r>
              <a:rPr lang="en-US" dirty="0" smtClean="0"/>
              <a:t>/</a:t>
            </a:r>
            <a:r>
              <a:rPr lang="en-US" dirty="0" err="1" smtClean="0"/>
              <a:t>quickstart</a:t>
            </a:r>
            <a:r>
              <a:rPr lang="en-US" dirty="0" smtClean="0"/>
              <a:t>/</a:t>
            </a:r>
            <a:r>
              <a:rPr lang="en-US" dirty="0" err="1" smtClean="0"/>
              <a:t>newservice</a:t>
            </a:r>
            <a:endParaRPr lang="en-US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2085655" y="6438493"/>
            <a:ext cx="8017514" cy="52966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lvl="1" indent="0">
              <a:spcBef>
                <a:spcPts val="1200"/>
              </a:spcBef>
              <a:buNone/>
            </a:pPr>
            <a:r>
              <a:rPr lang="en-US" dirty="0"/>
              <a:t>Wiki : </a:t>
            </a:r>
            <a:r>
              <a:rPr lang="en-US" dirty="0">
                <a:hlinkClick r:id="rId2"/>
              </a:rPr>
              <a:t>https://github.com/vmware/xenon/wiki/Side-by-Side-Upgrade</a:t>
            </a:r>
            <a:endParaRPr lang="en-US" dirty="0"/>
          </a:p>
        </p:txBody>
      </p:sp>
      <p:sp>
        <p:nvSpPr>
          <p:cNvPr id="20" name="Magnetic Disk 19"/>
          <p:cNvSpPr/>
          <p:nvPr/>
        </p:nvSpPr>
        <p:spPr>
          <a:xfrm>
            <a:off x="1317072" y="5366222"/>
            <a:ext cx="2110340" cy="612648"/>
          </a:xfrm>
          <a:prstGeom prst="flowChartMagneticDisk">
            <a:avLst/>
          </a:prstGeom>
          <a:solidFill>
            <a:schemeClr val="bg2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sandbox</a:t>
            </a:r>
          </a:p>
        </p:txBody>
      </p:sp>
      <p:sp>
        <p:nvSpPr>
          <p:cNvPr id="21" name="Magnetic Disk 20"/>
          <p:cNvSpPr/>
          <p:nvPr/>
        </p:nvSpPr>
        <p:spPr>
          <a:xfrm>
            <a:off x="7071760" y="5389508"/>
            <a:ext cx="2110340" cy="612648"/>
          </a:xfrm>
          <a:prstGeom prst="flowChartMagneticDisk">
            <a:avLst/>
          </a:prstGeom>
          <a:solidFill>
            <a:schemeClr val="bg2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sandbox</a:t>
            </a:r>
          </a:p>
        </p:txBody>
      </p:sp>
    </p:spTree>
    <p:extLst>
      <p:ext uri="{BB962C8B-B14F-4D97-AF65-F5344CB8AC3E}">
        <p14:creationId xmlns:p14="http://schemas.microsoft.com/office/powerpoint/2010/main" val="212157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676400"/>
            <a:ext cx="10969943" cy="2133600"/>
          </a:xfrm>
        </p:spPr>
        <p:txBody>
          <a:bodyPr/>
          <a:lstStyle/>
          <a:p>
            <a:pPr marL="342900" lvl="1" indent="-342900">
              <a:spcBef>
                <a:spcPts val="1200"/>
              </a:spcBef>
              <a:buFont typeface="+mj-lt"/>
              <a:buAutoNum type="arabicPeriod"/>
            </a:pPr>
            <a:r>
              <a:rPr lang="en-US" dirty="0" smtClean="0"/>
              <a:t>Install </a:t>
            </a:r>
            <a:r>
              <a:rPr lang="en-US" dirty="0"/>
              <a:t>the new service on a separate set of </a:t>
            </a:r>
            <a:r>
              <a:rPr lang="en-US" dirty="0" smtClean="0"/>
              <a:t>hardware.</a:t>
            </a:r>
          </a:p>
          <a:p>
            <a:pPr marL="342900" lvl="1" indent="-342900">
              <a:spcBef>
                <a:spcPts val="1200"/>
              </a:spcBef>
              <a:buFont typeface="+mj-lt"/>
              <a:buAutoNum type="arabicPeriod"/>
            </a:pPr>
            <a:r>
              <a:rPr lang="en-US" dirty="0" smtClean="0"/>
              <a:t>Enter </a:t>
            </a:r>
            <a:r>
              <a:rPr lang="en-US" dirty="0"/>
              <a:t>the maintenance window</a:t>
            </a:r>
            <a:r>
              <a:rPr lang="en-US" dirty="0" smtClean="0"/>
              <a:t>.</a:t>
            </a:r>
          </a:p>
          <a:p>
            <a:pPr marL="342900" lvl="1" indent="-342900">
              <a:spcBef>
                <a:spcPts val="1200"/>
              </a:spcBef>
              <a:buFont typeface="+mj-lt"/>
              <a:buAutoNum type="arabicPeriod"/>
            </a:pPr>
            <a:r>
              <a:rPr lang="en-US" dirty="0" smtClean="0"/>
              <a:t>Do </a:t>
            </a:r>
            <a:r>
              <a:rPr lang="en-US" dirty="0"/>
              <a:t>the data </a:t>
            </a:r>
            <a:r>
              <a:rPr lang="en-US" dirty="0" smtClean="0"/>
              <a:t>migration</a:t>
            </a:r>
            <a:endParaRPr lang="en-US" dirty="0"/>
          </a:p>
          <a:p>
            <a:pPr marL="342900" lvl="1" indent="-342900">
              <a:spcBef>
                <a:spcPts val="1200"/>
              </a:spcBef>
              <a:buFont typeface="+mj-lt"/>
              <a:buAutoNum type="arabicPeriod"/>
            </a:pPr>
            <a:r>
              <a:rPr lang="en-US" dirty="0" smtClean="0"/>
              <a:t>Enable </a:t>
            </a:r>
            <a:r>
              <a:rPr lang="en-US" dirty="0"/>
              <a:t>the new service</a:t>
            </a:r>
            <a:r>
              <a:rPr lang="en-US" dirty="0" smtClean="0"/>
              <a:t>.</a:t>
            </a:r>
          </a:p>
          <a:p>
            <a:pPr marL="342900" lvl="1" indent="-342900">
              <a:spcBef>
                <a:spcPts val="1200"/>
              </a:spcBef>
              <a:buFont typeface="+mj-lt"/>
              <a:buAutoNum type="arabicPeriod"/>
            </a:pPr>
            <a:r>
              <a:rPr lang="en-US" dirty="0" smtClean="0"/>
              <a:t>Exit </a:t>
            </a:r>
            <a:r>
              <a:rPr lang="en-US" dirty="0"/>
              <a:t>maintenance window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4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Sequence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68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</a:t>
            </a:r>
            <a:r>
              <a:rPr lang="en-US" dirty="0" smtClean="0"/>
              <a:t>. </a:t>
            </a:r>
            <a:r>
              <a:rPr lang="en-US" dirty="0" err="1" smtClean="0"/>
              <a:t>MigrationTaskService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676400"/>
            <a:ext cx="10969943" cy="1460499"/>
          </a:xfrm>
        </p:spPr>
        <p:txBody>
          <a:bodyPr/>
          <a:lstStyle/>
          <a:p>
            <a:pPr marL="342900" lvl="1" indent="-342900">
              <a:spcBef>
                <a:spcPts val="1200"/>
              </a:spcBef>
              <a:buFont typeface="+mj-lt"/>
              <a:buAutoNum type="arabicPeriod"/>
            </a:pPr>
            <a:r>
              <a:rPr lang="en-US" dirty="0" smtClean="0"/>
              <a:t>Retrieves </a:t>
            </a:r>
            <a:r>
              <a:rPr lang="en-US" dirty="0" err="1" smtClean="0"/>
              <a:t>ServiceDocuments</a:t>
            </a:r>
            <a:r>
              <a:rPr lang="en-US" dirty="0" smtClean="0"/>
              <a:t> </a:t>
            </a:r>
            <a:r>
              <a:rPr lang="en-US" dirty="0"/>
              <a:t>from the source node </a:t>
            </a:r>
            <a:r>
              <a:rPr lang="en-US" dirty="0" smtClean="0"/>
              <a:t>group</a:t>
            </a:r>
          </a:p>
          <a:p>
            <a:pPr marL="342900" lvl="1" indent="-342900">
              <a:spcBef>
                <a:spcPts val="1200"/>
              </a:spcBef>
              <a:buFont typeface="+mj-lt"/>
              <a:buAutoNum type="arabicPeriod"/>
            </a:pPr>
            <a:r>
              <a:rPr lang="en-US" dirty="0"/>
              <a:t>Run through transformation service (optional</a:t>
            </a:r>
            <a:r>
              <a:rPr lang="en-US" dirty="0" smtClean="0"/>
              <a:t>)</a:t>
            </a:r>
          </a:p>
          <a:p>
            <a:pPr marL="342900" lvl="1" indent="-342900">
              <a:spcBef>
                <a:spcPts val="1200"/>
              </a:spcBef>
              <a:buFont typeface="+mj-lt"/>
              <a:buAutoNum type="arabicPeriod"/>
            </a:pPr>
            <a:r>
              <a:rPr lang="en-US" dirty="0" smtClean="0"/>
              <a:t>POST </a:t>
            </a:r>
            <a:r>
              <a:rPr lang="en-US" dirty="0" err="1"/>
              <a:t>ServiceDocuments</a:t>
            </a:r>
            <a:r>
              <a:rPr lang="en-US" dirty="0"/>
              <a:t> to </a:t>
            </a:r>
            <a:r>
              <a:rPr lang="en-US" dirty="0" smtClean="0"/>
              <a:t>destination node </a:t>
            </a:r>
            <a:r>
              <a:rPr lang="en-US" dirty="0"/>
              <a:t>group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5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Sequence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9441" y="3810000"/>
            <a:ext cx="10361771" cy="198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Notes:</a:t>
            </a:r>
          </a:p>
          <a:p>
            <a:pPr marL="285750" indent="-285750">
              <a:lnSpc>
                <a:spcPct val="90000"/>
              </a:lnSpc>
              <a:buFont typeface="Arial" charset="0"/>
              <a:buChar char="•"/>
            </a:pPr>
            <a:r>
              <a:rPr lang="en-US" dirty="0" smtClean="0"/>
              <a:t>Start the </a:t>
            </a:r>
            <a:r>
              <a:rPr lang="en-US" dirty="0" err="1" smtClean="0"/>
              <a:t>MigrationTaskService</a:t>
            </a:r>
            <a:r>
              <a:rPr lang="en-US" dirty="0" smtClean="0"/>
              <a:t> on the destination node group</a:t>
            </a:r>
          </a:p>
          <a:p>
            <a:pPr marL="285750" indent="-285750">
              <a:lnSpc>
                <a:spcPct val="90000"/>
              </a:lnSpc>
              <a:buFont typeface="Arial" charset="0"/>
              <a:buChar char="•"/>
            </a:pPr>
            <a:r>
              <a:rPr lang="en-US" dirty="0" smtClean="0"/>
              <a:t>Create one </a:t>
            </a:r>
            <a:r>
              <a:rPr lang="en-US" dirty="0" err="1" smtClean="0"/>
              <a:t>MigrationTaskService</a:t>
            </a:r>
            <a:r>
              <a:rPr lang="en-US" dirty="0" smtClean="0"/>
              <a:t> instance per factory</a:t>
            </a:r>
          </a:p>
          <a:p>
            <a:pPr marL="285750" indent="-285750">
              <a:lnSpc>
                <a:spcPct val="90000"/>
              </a:lnSpc>
              <a:buFont typeface="Arial" charset="0"/>
              <a:buChar char="•"/>
            </a:pPr>
            <a:r>
              <a:rPr lang="en-US" dirty="0" smtClean="0"/>
              <a:t>Can only migrate </a:t>
            </a:r>
            <a:r>
              <a:rPr lang="en-US" dirty="0" err="1" smtClean="0"/>
              <a:t>ServiceOption.PERSISTENCE</a:t>
            </a:r>
            <a:r>
              <a:rPr lang="en-US" dirty="0" smtClean="0"/>
              <a:t> – enabled services</a:t>
            </a:r>
          </a:p>
          <a:p>
            <a:pPr marL="285750" indent="-285750">
              <a:lnSpc>
                <a:spcPct val="90000"/>
              </a:lnSpc>
              <a:buFont typeface="Arial" charset="0"/>
              <a:buChar char="•"/>
            </a:pPr>
            <a:r>
              <a:rPr lang="en-US" dirty="0" smtClean="0"/>
              <a:t>Uses pagination</a:t>
            </a:r>
          </a:p>
          <a:p>
            <a:pPr marL="285750" indent="-285750">
              <a:lnSpc>
                <a:spcPct val="90000"/>
              </a:lnSpc>
              <a:buFont typeface="Arial" charset="0"/>
              <a:buChar char="•"/>
            </a:pPr>
            <a:r>
              <a:rPr lang="en-US" dirty="0" smtClean="0"/>
              <a:t>If document model or validation logic changed, then a transformation service is (likely) needed</a:t>
            </a:r>
          </a:p>
        </p:txBody>
      </p:sp>
    </p:spTree>
    <p:extLst>
      <p:ext uri="{BB962C8B-B14F-4D97-AF65-F5344CB8AC3E}">
        <p14:creationId xmlns:p14="http://schemas.microsoft.com/office/powerpoint/2010/main" val="121301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</a:t>
            </a:r>
            <a:r>
              <a:rPr lang="en-US" dirty="0" smtClean="0"/>
              <a:t>. </a:t>
            </a:r>
            <a:r>
              <a:rPr lang="en-US" dirty="0" err="1" smtClean="0"/>
              <a:t>MigrationTaskService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676400"/>
            <a:ext cx="10969943" cy="3733800"/>
          </a:xfrm>
        </p:spPr>
        <p:txBody>
          <a:bodyPr/>
          <a:lstStyle/>
          <a:p>
            <a:pPr marL="342900" lvl="1" indent="-342900">
              <a:spcBef>
                <a:spcPts val="1200"/>
              </a:spcBef>
            </a:pPr>
            <a:r>
              <a:rPr lang="en-US" dirty="0" smtClean="0"/>
              <a:t>USE_TRANSFORM_REQUEST</a:t>
            </a:r>
            <a:r>
              <a:rPr lang="en-US" dirty="0"/>
              <a:t>: You should always add </a:t>
            </a:r>
            <a:r>
              <a:rPr lang="en-US" dirty="0" smtClean="0"/>
              <a:t>this to support latest transformation features</a:t>
            </a:r>
          </a:p>
          <a:p>
            <a:pPr marL="342900" lvl="1" indent="-342900">
              <a:spcBef>
                <a:spcPts val="1200"/>
              </a:spcBef>
            </a:pPr>
            <a:r>
              <a:rPr lang="en-US" dirty="0" smtClean="0"/>
              <a:t>DELETE_AFTER</a:t>
            </a:r>
            <a:r>
              <a:rPr lang="en-US" dirty="0"/>
              <a:t>: If POST fails, issue </a:t>
            </a:r>
            <a:r>
              <a:rPr lang="en-US" dirty="0" smtClean="0"/>
              <a:t>DELETE on destination node group </a:t>
            </a:r>
            <a:r>
              <a:rPr lang="en-US" dirty="0"/>
              <a:t>and then </a:t>
            </a:r>
            <a:r>
              <a:rPr lang="en-US" dirty="0" smtClean="0"/>
              <a:t>retry</a:t>
            </a:r>
          </a:p>
          <a:p>
            <a:pPr marL="342900" lvl="1" indent="-342900">
              <a:spcBef>
                <a:spcPts val="1200"/>
              </a:spcBef>
            </a:pPr>
            <a:r>
              <a:rPr lang="en-US" dirty="0" smtClean="0"/>
              <a:t>CONTINUOUS</a:t>
            </a:r>
            <a:r>
              <a:rPr lang="en-US" dirty="0"/>
              <a:t>: Enable continuous data </a:t>
            </a:r>
            <a:r>
              <a:rPr lang="en-US" dirty="0" smtClean="0"/>
              <a:t>migration</a:t>
            </a:r>
          </a:p>
          <a:p>
            <a:pPr marL="342900" lvl="1" indent="-342900">
              <a:spcBef>
                <a:spcPts val="1200"/>
              </a:spcBef>
            </a:pPr>
            <a:endParaRPr lang="en-US" dirty="0"/>
          </a:p>
          <a:p>
            <a:pPr marL="0" lvl="1" indent="0">
              <a:spcBef>
                <a:spcPts val="1200"/>
              </a:spcBef>
              <a:buNone/>
            </a:pPr>
            <a:r>
              <a:rPr lang="en-US" dirty="0" smtClean="0"/>
              <a:t>NOTE</a:t>
            </a:r>
            <a:r>
              <a:rPr lang="en-US" dirty="0"/>
              <a:t>: Can also use '</a:t>
            </a:r>
            <a:r>
              <a:rPr lang="en-US" dirty="0" err="1"/>
              <a:t>querySpec</a:t>
            </a:r>
            <a:r>
              <a:rPr lang="en-US" dirty="0"/>
              <a:t>' to select which documents should be </a:t>
            </a:r>
            <a:r>
              <a:rPr lang="en-US" dirty="0" smtClean="0"/>
              <a:t>migrated, or ‘</a:t>
            </a:r>
            <a:r>
              <a:rPr lang="en-US" dirty="0" err="1"/>
              <a:t>latestSourceUpdateTimeMicros</a:t>
            </a:r>
            <a:r>
              <a:rPr lang="en-US" dirty="0" smtClean="0"/>
              <a:t>’ timestamp to only select documents created/modified after a certain time.</a:t>
            </a:r>
          </a:p>
          <a:p>
            <a:pPr marL="0" lvl="1" indent="0">
              <a:spcBef>
                <a:spcPts val="1200"/>
              </a:spcBef>
              <a:buNone/>
            </a:pPr>
            <a:endParaRPr lang="en-US" dirty="0" smtClean="0"/>
          </a:p>
          <a:p>
            <a:pPr marL="285750" lvl="1" indent="-285750">
              <a:spcBef>
                <a:spcPts val="1200"/>
              </a:spcBef>
            </a:pPr>
            <a:r>
              <a:rPr lang="en-US" dirty="0" smtClean="0"/>
              <a:t>[</a:t>
            </a:r>
            <a:r>
              <a:rPr lang="en-US" dirty="0"/>
              <a:t>demo ‘add-logging’ project and migration</a:t>
            </a:r>
            <a:r>
              <a:rPr lang="en-US" dirty="0" smtClean="0"/>
              <a:t>]</a:t>
            </a:r>
          </a:p>
          <a:p>
            <a:pPr marL="285750" lvl="1" indent="-285750">
              <a:spcBef>
                <a:spcPts val="1200"/>
              </a:spcBef>
            </a:pPr>
            <a:endParaRPr lang="en-US" dirty="0"/>
          </a:p>
          <a:p>
            <a:pPr marL="285750" lvl="1" indent="-285750">
              <a:spcBef>
                <a:spcPts val="1200"/>
              </a:spcBef>
            </a:pPr>
            <a:r>
              <a:rPr lang="en-US" dirty="0"/>
              <a:t>See: </a:t>
            </a:r>
            <a:r>
              <a:rPr lang="en-US" dirty="0" err="1">
                <a:hlinkClick r:id="rId2"/>
              </a:rPr>
              <a:t>MigrationTaskService.java</a:t>
            </a:r>
            <a:r>
              <a:rPr lang="en-US" dirty="0">
                <a:hlinkClick r:id="rId2"/>
              </a:rPr>
              <a:t> </a:t>
            </a:r>
            <a:r>
              <a:rPr lang="en-US" dirty="0" smtClean="0">
                <a:hlinkClick r:id="rId2"/>
              </a:rPr>
              <a:t>implementation</a:t>
            </a:r>
            <a:endParaRPr lang="en-US" dirty="0"/>
          </a:p>
          <a:p>
            <a:pPr marL="0" lvl="1" indent="0">
              <a:spcBef>
                <a:spcPts val="1200"/>
              </a:spcBef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6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78036" y="1204015"/>
            <a:ext cx="10969943" cy="304800"/>
          </a:xfrm>
        </p:spPr>
        <p:txBody>
          <a:bodyPr/>
          <a:lstStyle/>
          <a:p>
            <a:r>
              <a:rPr lang="en-US" dirty="0" smtClean="0"/>
              <a:t>Options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95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Transformation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676400"/>
            <a:ext cx="10969943" cy="3733800"/>
          </a:xfrm>
        </p:spPr>
        <p:txBody>
          <a:bodyPr/>
          <a:lstStyle/>
          <a:p>
            <a:pPr marL="342900" lvl="1" indent="-342900">
              <a:spcBef>
                <a:spcPts val="1200"/>
              </a:spcBef>
            </a:pPr>
            <a:r>
              <a:rPr lang="en-US" dirty="0" smtClean="0"/>
              <a:t>Helps migrate data from a previous version when old data needs to be massaged</a:t>
            </a:r>
          </a:p>
          <a:p>
            <a:pPr marL="571500" lvl="2" indent="-342900">
              <a:spcBef>
                <a:spcPts val="1200"/>
              </a:spcBef>
            </a:pPr>
            <a:r>
              <a:rPr lang="en-US" dirty="0" smtClean="0"/>
              <a:t>Change to </a:t>
            </a:r>
            <a:r>
              <a:rPr lang="en-US" dirty="0" err="1" smtClean="0"/>
              <a:t>ServiceDocument</a:t>
            </a:r>
            <a:r>
              <a:rPr lang="en-US" dirty="0" smtClean="0"/>
              <a:t> (data model)</a:t>
            </a:r>
          </a:p>
          <a:p>
            <a:pPr marL="571500" lvl="2" indent="-342900">
              <a:spcBef>
                <a:spcPts val="1200"/>
              </a:spcBef>
            </a:pPr>
            <a:r>
              <a:rPr lang="en-US" dirty="0" smtClean="0"/>
              <a:t>Ensure clean migration when validation logic changes</a:t>
            </a:r>
          </a:p>
          <a:p>
            <a:pPr marL="342900" lvl="1" indent="-342900">
              <a:spcBef>
                <a:spcPts val="1200"/>
              </a:spcBef>
            </a:pPr>
            <a:r>
              <a:rPr lang="en-US" dirty="0" smtClean="0"/>
              <a:t>Stateless Service with simple API contract</a:t>
            </a:r>
          </a:p>
          <a:p>
            <a:pPr marL="571500" lvl="2" indent="-342900">
              <a:spcBef>
                <a:spcPts val="1200"/>
              </a:spcBef>
            </a:pPr>
            <a:r>
              <a:rPr lang="en-US" dirty="0" smtClean="0"/>
              <a:t>Input: Original </a:t>
            </a:r>
            <a:r>
              <a:rPr lang="en-US" dirty="0" err="1" smtClean="0"/>
              <a:t>ServiceDocument</a:t>
            </a:r>
            <a:r>
              <a:rPr lang="en-US" dirty="0" smtClean="0"/>
              <a:t> from </a:t>
            </a:r>
            <a:r>
              <a:rPr lang="en-US" dirty="0" err="1" smtClean="0"/>
              <a:t>sourceNodeGroup</a:t>
            </a:r>
            <a:endParaRPr lang="en-US" dirty="0" smtClean="0"/>
          </a:p>
          <a:p>
            <a:pPr marL="571500" lvl="2" indent="-342900">
              <a:spcBef>
                <a:spcPts val="1200"/>
              </a:spcBef>
            </a:pPr>
            <a:r>
              <a:rPr lang="en-US" dirty="0" smtClean="0"/>
              <a:t>Output: Modified </a:t>
            </a:r>
            <a:r>
              <a:rPr lang="en-US" dirty="0" err="1" smtClean="0"/>
              <a:t>ServiceDocument</a:t>
            </a:r>
            <a:r>
              <a:rPr lang="en-US" dirty="0" smtClean="0"/>
              <a:t> to POST to the </a:t>
            </a:r>
            <a:r>
              <a:rPr lang="en-US" dirty="0" err="1" smtClean="0"/>
              <a:t>destinationNodeGroup</a:t>
            </a:r>
            <a:r>
              <a:rPr lang="en-US" dirty="0" smtClean="0"/>
              <a:t> during migration</a:t>
            </a:r>
          </a:p>
          <a:p>
            <a:pPr marL="571500" lvl="2" indent="-342900">
              <a:spcBef>
                <a:spcPts val="1200"/>
              </a:spcBef>
            </a:pPr>
            <a:endParaRPr lang="en-US" dirty="0"/>
          </a:p>
          <a:p>
            <a:pPr marL="228600" lvl="2" indent="0">
              <a:spcBef>
                <a:spcPts val="1200"/>
              </a:spcBef>
              <a:buNone/>
            </a:pPr>
            <a:r>
              <a:rPr lang="en-US" dirty="0" smtClean="0"/>
              <a:t>NOTE: Need to start your transformation service on your host as well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7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78036" y="1204015"/>
            <a:ext cx="10969943" cy="304800"/>
          </a:xfrm>
        </p:spPr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444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</a:t>
            </a:r>
            <a:r>
              <a:rPr lang="en-US" dirty="0" smtClean="0"/>
              <a:t>. Orchestrating Upgrade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676400"/>
            <a:ext cx="10969943" cy="3733800"/>
          </a:xfrm>
        </p:spPr>
        <p:txBody>
          <a:bodyPr/>
          <a:lstStyle/>
          <a:p>
            <a:pPr marL="342900" lvl="1" indent="-342900">
              <a:spcBef>
                <a:spcPts val="1200"/>
              </a:spcBef>
            </a:pPr>
            <a:r>
              <a:rPr lang="en-US" dirty="0" smtClean="0"/>
              <a:t>Integrate with your edge device (aka: API Gateway)</a:t>
            </a:r>
          </a:p>
          <a:p>
            <a:pPr marL="342900" lvl="1" indent="-342900">
              <a:spcBef>
                <a:spcPts val="1200"/>
              </a:spcBef>
            </a:pPr>
            <a:r>
              <a:rPr lang="en-US" dirty="0" smtClean="0"/>
              <a:t>Caution needed in order to:</a:t>
            </a:r>
          </a:p>
          <a:p>
            <a:pPr marL="571500" lvl="2" indent="-342900">
              <a:spcBef>
                <a:spcPts val="1200"/>
              </a:spcBef>
            </a:pPr>
            <a:r>
              <a:rPr lang="en-US" dirty="0" smtClean="0"/>
              <a:t>Not lose data</a:t>
            </a:r>
          </a:p>
          <a:p>
            <a:pPr marL="571500" lvl="2" indent="-342900">
              <a:spcBef>
                <a:spcPts val="1200"/>
              </a:spcBef>
            </a:pPr>
            <a:r>
              <a:rPr lang="en-US" dirty="0" smtClean="0"/>
              <a:t>Not expose a version that’s not ready to be used</a:t>
            </a:r>
          </a:p>
          <a:p>
            <a:pPr marL="571500" lvl="2" indent="-342900">
              <a:spcBef>
                <a:spcPts val="1200"/>
              </a:spcBef>
            </a:pPr>
            <a:r>
              <a:rPr lang="en-US" dirty="0" smtClean="0"/>
              <a:t>Minimize downtime</a:t>
            </a:r>
          </a:p>
          <a:p>
            <a:pPr marL="571500" lvl="2" indent="-342900">
              <a:spcBef>
                <a:spcPts val="1200"/>
              </a:spcBef>
            </a:pPr>
            <a:r>
              <a:rPr lang="en-US" dirty="0" smtClean="0"/>
              <a:t>Rollback correctly if upgrade fails</a:t>
            </a:r>
          </a:p>
          <a:p>
            <a:pPr marL="342900" lvl="1" indent="-342900">
              <a:spcBef>
                <a:spcPts val="1200"/>
              </a:spcBef>
            </a:pPr>
            <a:r>
              <a:rPr lang="en-US" dirty="0" smtClean="0"/>
              <a:t>Details are outside the scope of this presentation, but anticipate lots of work and testing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810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</a:t>
            </a:r>
            <a:r>
              <a:rPr lang="en-US" dirty="0" smtClean="0"/>
              <a:t>. Common Pitfalls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676400"/>
            <a:ext cx="10969943" cy="4422086"/>
          </a:xfrm>
        </p:spPr>
        <p:txBody>
          <a:bodyPr/>
          <a:lstStyle/>
          <a:p>
            <a:pPr marL="342900" lvl="1" indent="-342900">
              <a:spcBef>
                <a:spcPts val="1200"/>
              </a:spcBef>
            </a:pPr>
            <a:r>
              <a:rPr lang="en-US" dirty="0" smtClean="0"/>
              <a:t>Trying to migrate </a:t>
            </a:r>
            <a:r>
              <a:rPr lang="en-US" dirty="0" err="1" smtClean="0"/>
              <a:t>ServiceDocuments</a:t>
            </a:r>
            <a:r>
              <a:rPr lang="en-US" dirty="0" smtClean="0"/>
              <a:t> with links to other </a:t>
            </a:r>
            <a:r>
              <a:rPr lang="en-US" dirty="0" err="1" smtClean="0"/>
              <a:t>ServiceDocuments</a:t>
            </a:r>
            <a:r>
              <a:rPr lang="en-US" dirty="0" smtClean="0"/>
              <a:t> that may not have been migrated yet.</a:t>
            </a:r>
          </a:p>
          <a:p>
            <a:pPr marL="571500" lvl="2" indent="-342900">
              <a:spcBef>
                <a:spcPts val="1200"/>
              </a:spcBef>
            </a:pPr>
            <a:r>
              <a:rPr lang="en-US" dirty="0" smtClean="0"/>
              <a:t>Don’t try to migrate </a:t>
            </a:r>
            <a:r>
              <a:rPr lang="en-US" b="1" dirty="0" smtClean="0"/>
              <a:t>all</a:t>
            </a:r>
            <a:r>
              <a:rPr lang="en-US" dirty="0" smtClean="0"/>
              <a:t> factories at the same time</a:t>
            </a:r>
          </a:p>
          <a:p>
            <a:pPr marL="571500" lvl="2" indent="-342900">
              <a:spcBef>
                <a:spcPts val="1200"/>
              </a:spcBef>
            </a:pPr>
            <a:r>
              <a:rPr lang="en-US" dirty="0" smtClean="0"/>
              <a:t>Might help to do a sequential migration to start with, and parallelize gradually</a:t>
            </a:r>
          </a:p>
          <a:p>
            <a:pPr marL="342900" lvl="1" indent="-342900">
              <a:spcBef>
                <a:spcPts val="1200"/>
              </a:spcBef>
            </a:pPr>
            <a:r>
              <a:rPr lang="en-US" dirty="0" smtClean="0"/>
              <a:t>Nothing is free</a:t>
            </a:r>
          </a:p>
          <a:p>
            <a:pPr marL="571500" lvl="2" indent="-342900">
              <a:spcBef>
                <a:spcPts val="1200"/>
              </a:spcBef>
            </a:pPr>
            <a:r>
              <a:rPr lang="en-US" dirty="0" smtClean="0"/>
              <a:t>If you don’t specify a factory (such as /core/</a:t>
            </a:r>
            <a:r>
              <a:rPr lang="en-US" dirty="0" err="1" smtClean="0"/>
              <a:t>auth</a:t>
            </a:r>
            <a:r>
              <a:rPr lang="en-US" dirty="0" smtClean="0"/>
              <a:t>/users) </a:t>
            </a:r>
            <a:r>
              <a:rPr lang="is-IS" dirty="0" smtClean="0"/>
              <a:t>… then it </a:t>
            </a:r>
            <a:r>
              <a:rPr lang="is-IS" b="1" dirty="0" smtClean="0"/>
              <a:t>won’t be migrated</a:t>
            </a:r>
            <a:r>
              <a:rPr lang="is-IS" dirty="0" smtClean="0"/>
              <a:t>. If the old node group is destroyed in this case, you’ve lost data and are unlikely to recover</a:t>
            </a:r>
          </a:p>
          <a:p>
            <a:pPr marL="342900" lvl="1" indent="-342900">
              <a:spcBef>
                <a:spcPts val="1200"/>
              </a:spcBef>
            </a:pPr>
            <a:r>
              <a:rPr lang="is-IS" dirty="0" smtClean="0"/>
              <a:t>Careful testing necessary (especially failure paths)</a:t>
            </a:r>
          </a:p>
          <a:p>
            <a:pPr marL="571500" lvl="2" indent="-342900">
              <a:spcBef>
                <a:spcPts val="1200"/>
              </a:spcBef>
            </a:pPr>
            <a:r>
              <a:rPr lang="is-IS" dirty="0" smtClean="0"/>
              <a:t>If migration fails during maintenance window, what’s the final state of your API gateway?</a:t>
            </a:r>
          </a:p>
          <a:p>
            <a:pPr marL="342900" lvl="1" indent="-342900">
              <a:spcBef>
                <a:spcPts val="1200"/>
              </a:spcBef>
            </a:pPr>
            <a:r>
              <a:rPr lang="is-IS" dirty="0" smtClean="0"/>
              <a:t>Common user between both </a:t>
            </a:r>
            <a:r>
              <a:rPr lang="is-IS" smtClean="0"/>
              <a:t>node groups </a:t>
            </a:r>
            <a:r>
              <a:rPr lang="is-IS" dirty="0" smtClean="0"/>
              <a:t>if authorization enabled</a:t>
            </a:r>
          </a:p>
          <a:p>
            <a:pPr marL="571500" lvl="2" indent="-342900">
              <a:spcBef>
                <a:spcPts val="1200"/>
              </a:spcBef>
            </a:pPr>
            <a:r>
              <a:rPr lang="is-IS" dirty="0" smtClean="0"/>
              <a:t>If upgrade is using user </a:t>
            </a:r>
            <a:r>
              <a:rPr lang="is-IS" dirty="0" smtClean="0">
                <a:hlinkClick r:id="rId2" action="ppaction://hlinkfile"/>
              </a:rPr>
              <a:t>/core/authz/users/upgrade@vmware.com</a:t>
            </a:r>
            <a:r>
              <a:rPr lang="is-IS" dirty="0" smtClean="0"/>
              <a:t> ... </a:t>
            </a:r>
            <a:r>
              <a:rPr lang="en-US" dirty="0"/>
              <a:t>m</a:t>
            </a:r>
            <a:r>
              <a:rPr lang="is-IS" dirty="0" smtClean="0"/>
              <a:t>ust exist on both node groups (and be authorized appropriately)</a:t>
            </a:r>
            <a:endParaRPr lang="en-US" dirty="0" smtClean="0"/>
          </a:p>
          <a:p>
            <a:pPr marL="342900" lvl="1" indent="-342900">
              <a:spcBef>
                <a:spcPts val="1200"/>
              </a:spcBef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9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78036" y="1204015"/>
            <a:ext cx="10969943" cy="304800"/>
          </a:xfrm>
        </p:spPr>
        <p:txBody>
          <a:bodyPr/>
          <a:lstStyle/>
          <a:p>
            <a:r>
              <a:rPr lang="en-US" smtClean="0"/>
              <a:t>Be careful of these</a:t>
            </a:r>
            <a:r>
              <a:rPr lang="en-US" dirty="0" smtClean="0"/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19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Closing Thoughts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609600" y="1676400"/>
          <a:ext cx="10969626" cy="111252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5484813"/>
                <a:gridCol w="548481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SaaS</a:t>
                      </a:r>
                      <a:r>
                        <a:rPr lang="en-US" baseline="0" dirty="0" smtClean="0"/>
                        <a:t> application already leverages upgrade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</a:t>
                      </a:r>
                      <a:r>
                        <a:rPr lang="en-US" baseline="0" dirty="0" smtClean="0"/>
                        <a:t> straightforward; lots of orchestration work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Innovation is coming!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One of Xenon’s biggest weakness currently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10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Personal Opinion on Xenon Upgrade Support as of Today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23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/>
          <p:cNvSpPr>
            <a:spLocks noGrp="1"/>
          </p:cNvSpPr>
          <p:nvPr/>
        </p:nvSpPr>
        <p:spPr>
          <a:xfrm>
            <a:off x="6473952" y="2441448"/>
            <a:ext cx="4387977" cy="16764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3175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3175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3175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3175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Calibri" panose="020F0502020204030204" pitchFamily="34" charset="0"/>
              <a:buNone/>
              <a:defRPr sz="1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3175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3175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Calibri" panose="020F0502020204030204" pitchFamily="34" charset="0"/>
              <a:buNone/>
              <a:defRPr sz="1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3175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Q &amp; A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77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VMware_white_16x9">
  <a:themeElements>
    <a:clrScheme name="VMware">
      <a:dk1>
        <a:srgbClr val="717074"/>
      </a:dk1>
      <a:lt1>
        <a:sysClr val="window" lastClr="FFFFFF"/>
      </a:lt1>
      <a:dk2>
        <a:srgbClr val="000000"/>
      </a:dk2>
      <a:lt2>
        <a:srgbClr val="C6C6C8"/>
      </a:lt2>
      <a:accent1>
        <a:srgbClr val="0095D3"/>
      </a:accent1>
      <a:accent2>
        <a:srgbClr val="89CBDF"/>
      </a:accent2>
      <a:accent3>
        <a:srgbClr val="006990"/>
      </a:accent3>
      <a:accent4>
        <a:srgbClr val="6DB33F"/>
      </a:accent4>
      <a:accent5>
        <a:srgbClr val="C2CD23"/>
      </a:accent5>
      <a:accent6>
        <a:srgbClr val="387C2C"/>
      </a:accent6>
      <a:hlink>
        <a:srgbClr val="0095D3"/>
      </a:hlink>
      <a:folHlink>
        <a:srgbClr val="89CBD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 dirty="0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bg2"/>
          </a:solidFill>
          <a:miter lim="800000"/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ct val="90000"/>
          </a:lnSpc>
          <a:defRPr dirty="0" smtClean="0"/>
        </a:defPPr>
      </a:lstStyle>
    </a:txDef>
  </a:objectDefaults>
  <a:extraClrSchemeLst/>
  <a:custClrLst>
    <a:custClr name="PMS130">
      <a:srgbClr val="FDB813"/>
    </a:custClr>
    <a:custClr name="PMS144">
      <a:srgbClr val="F8981D"/>
    </a:custClr>
    <a:custClr name="PMS180">
      <a:srgbClr val="D9541E"/>
    </a:custClr>
    <a:custClr name="PMS1807">
      <a:srgbClr val="9E3039"/>
    </a:custClr>
    <a:custClr name="PMS195">
      <a:srgbClr val="820024"/>
    </a:custClr>
    <a:custClr name="PMS174">
      <a:srgbClr val="9A3B26"/>
    </a:custClr>
    <a:custClr name="PMS7519">
      <a:srgbClr val="574319"/>
    </a:custClr>
    <a:custClr name="PMS654">
      <a:srgbClr val="003D79"/>
    </a:custClr>
  </a:custClrLst>
</a:theme>
</file>

<file path=ppt/theme/theme2.xml><?xml version="1.0" encoding="utf-8"?>
<a:theme xmlns:a="http://schemas.openxmlformats.org/drawingml/2006/main" name="Office Theme">
  <a:themeElements>
    <a:clrScheme name="VMware">
      <a:dk1>
        <a:srgbClr val="717074"/>
      </a:dk1>
      <a:lt1>
        <a:sysClr val="window" lastClr="FFFFFF"/>
      </a:lt1>
      <a:dk2>
        <a:srgbClr val="000000"/>
      </a:dk2>
      <a:lt2>
        <a:srgbClr val="C6C6C8"/>
      </a:lt2>
      <a:accent1>
        <a:srgbClr val="0095D3"/>
      </a:accent1>
      <a:accent2>
        <a:srgbClr val="89CBDF"/>
      </a:accent2>
      <a:accent3>
        <a:srgbClr val="006990"/>
      </a:accent3>
      <a:accent4>
        <a:srgbClr val="6DB33F"/>
      </a:accent4>
      <a:accent5>
        <a:srgbClr val="C2CD23"/>
      </a:accent5>
      <a:accent6>
        <a:srgbClr val="387C2C"/>
      </a:accent6>
      <a:hlink>
        <a:srgbClr val="0095D3"/>
      </a:hlink>
      <a:folHlink>
        <a:srgbClr val="89CBD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VMware">
      <a:dk1>
        <a:srgbClr val="717074"/>
      </a:dk1>
      <a:lt1>
        <a:sysClr val="window" lastClr="FFFFFF"/>
      </a:lt1>
      <a:dk2>
        <a:srgbClr val="000000"/>
      </a:dk2>
      <a:lt2>
        <a:srgbClr val="C6C6C8"/>
      </a:lt2>
      <a:accent1>
        <a:srgbClr val="0095D3"/>
      </a:accent1>
      <a:accent2>
        <a:srgbClr val="89CBDF"/>
      </a:accent2>
      <a:accent3>
        <a:srgbClr val="006990"/>
      </a:accent3>
      <a:accent4>
        <a:srgbClr val="6DB33F"/>
      </a:accent4>
      <a:accent5>
        <a:srgbClr val="C2CD23"/>
      </a:accent5>
      <a:accent6>
        <a:srgbClr val="387C2C"/>
      </a:accent6>
      <a:hlink>
        <a:srgbClr val="0095D3"/>
      </a:hlink>
      <a:folHlink>
        <a:srgbClr val="89CBD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580</Words>
  <Application>Microsoft Macintosh PowerPoint</Application>
  <PresentationFormat>Custom</PresentationFormat>
  <Paragraphs>113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VMware_white_16x9</vt:lpstr>
      <vt:lpstr>Xenon Workshop - Upgrades</vt:lpstr>
      <vt:lpstr>Agenda</vt:lpstr>
      <vt:lpstr>1. Overview</vt:lpstr>
      <vt:lpstr>1. Overview</vt:lpstr>
      <vt:lpstr>2. MigrationTaskService</vt:lpstr>
      <vt:lpstr>2. MigrationTaskService</vt:lpstr>
      <vt:lpstr>3. Transformation Services</vt:lpstr>
      <vt:lpstr>4. Orchestrating Upgrade</vt:lpstr>
      <vt:lpstr>5. Common Pitfalls</vt:lpstr>
      <vt:lpstr>Closing Thoughts</vt:lpstr>
      <vt:lpstr>PowerPoint Presentation</vt:lpstr>
    </vt:vector>
  </TitlesOfParts>
  <Company/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Colin Gu</dc:creator>
  <cp:lastModifiedBy/>
  <cp:revision>1</cp:revision>
  <dcterms:created xsi:type="dcterms:W3CDTF">2016-10-30T17:56:21Z</dcterms:created>
  <dcterms:modified xsi:type="dcterms:W3CDTF">2017-01-19T22:36:00Z</dcterms:modified>
</cp:coreProperties>
</file>