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3" r:id="rId1"/>
  </p:sldMasterIdLst>
  <p:notesMasterIdLst>
    <p:notesMasterId r:id="rId18"/>
  </p:notesMasterIdLst>
  <p:handoutMasterIdLst>
    <p:handoutMasterId r:id="rId19"/>
  </p:handoutMasterIdLst>
  <p:sldIdLst>
    <p:sldId id="261" r:id="rId2"/>
    <p:sldId id="262" r:id="rId3"/>
    <p:sldId id="340" r:id="rId4"/>
    <p:sldId id="341" r:id="rId5"/>
    <p:sldId id="342" r:id="rId6"/>
    <p:sldId id="343" r:id="rId7"/>
    <p:sldId id="344" r:id="rId8"/>
    <p:sldId id="263" r:id="rId9"/>
    <p:sldId id="332" r:id="rId10"/>
    <p:sldId id="333" r:id="rId11"/>
    <p:sldId id="334" r:id="rId12"/>
    <p:sldId id="335" r:id="rId13"/>
    <p:sldId id="336" r:id="rId14"/>
    <p:sldId id="337" r:id="rId15"/>
    <p:sldId id="338" r:id="rId16"/>
    <p:sldId id="339" r:id="rId17"/>
  </p:sldIdLst>
  <p:sldSz cx="12188825" cy="6858000"/>
  <p:notesSz cx="6950075" cy="9236075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86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3839">
          <p15:clr>
            <a:srgbClr val="A4A3A4"/>
          </p15:clr>
        </p15:guide>
        <p15:guide id="5" pos="384">
          <p15:clr>
            <a:srgbClr val="A4A3A4"/>
          </p15:clr>
        </p15:guide>
        <p15:guide id="6" pos="72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8B00"/>
    <a:srgbClr val="9E3039"/>
    <a:srgbClr val="003D79"/>
    <a:srgbClr val="3D79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9631B5-78F2-41C9-869B-9F39066F8104}"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59" autoAdjust="0"/>
    <p:restoredTop sz="85277" autoAdjust="0"/>
  </p:normalViewPr>
  <p:slideViewPr>
    <p:cSldViewPr>
      <p:cViewPr varScale="1">
        <p:scale>
          <a:sx n="131" d="100"/>
          <a:sy n="131" d="100"/>
        </p:scale>
        <p:origin x="552" y="184"/>
      </p:cViewPr>
      <p:guideLst>
        <p:guide orient="horz" pos="2160"/>
        <p:guide orient="horz" pos="864"/>
        <p:guide orient="horz" pos="3792"/>
        <p:guide pos="3839"/>
        <p:guide pos="384"/>
        <p:guide pos="729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howGuides="1">
      <p:cViewPr varScale="1">
        <p:scale>
          <a:sx n="119" d="100"/>
          <a:sy n="119" d="100"/>
        </p:scale>
        <p:origin x="4110" y="126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gs" Target="tags/tag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FB004553-04C5-4BB3-AD4E-8B2EF3CDDAF9}" type="datetimeFigureOut">
              <a:rPr lang="en-US" smtClean="0"/>
              <a:t>1/19/17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2E6A881F-0910-47D3-BD01-4F68834E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66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3CB6F0DB-E055-41D0-9102-627A646E4242}" type="datetimeFigureOut">
              <a:rPr lang="en-US" smtClean="0"/>
              <a:t>1/19/17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08038" y="615950"/>
            <a:ext cx="5334000" cy="30019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63339" y="3848364"/>
            <a:ext cx="6023398" cy="492590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4FBC3A-A12C-40F9-BB8D-BC30C7901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0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8038" y="615950"/>
            <a:ext cx="5334000" cy="30019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5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8038" y="615950"/>
            <a:ext cx="5334000" cy="30019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62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8038" y="615950"/>
            <a:ext cx="5334000" cy="30019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413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8038" y="615950"/>
            <a:ext cx="5334000" cy="30019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08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8038" y="615950"/>
            <a:ext cx="5334000" cy="30019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10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8038" y="615950"/>
            <a:ext cx="5334000" cy="30019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99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0" y="0"/>
            <a:ext cx="12188825" cy="685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441" y="426720"/>
            <a:ext cx="9141619" cy="109728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441" y="1600200"/>
            <a:ext cx="9141619" cy="6858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10206138" y="6074829"/>
            <a:ext cx="1373087" cy="216433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2016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2016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265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resenter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0" y="0"/>
            <a:ext cx="12188825" cy="685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441" y="426720"/>
            <a:ext cx="9141619" cy="109728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441" y="1600200"/>
            <a:ext cx="9141619" cy="6858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09441" y="5791200"/>
            <a:ext cx="3656648" cy="2286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5pPr>
            <a:lvl6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0" smtClean="0"/>
              <a:t>Click to add presenter’s name 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441" y="6081068"/>
            <a:ext cx="3656648" cy="2286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5pPr>
            <a:lvl6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0" smtClean="0"/>
              <a:t>Click to add date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0206138" y="6074829"/>
            <a:ext cx="1373087" cy="216433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2016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2016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70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30200"/>
            <a:ext cx="10969943" cy="812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80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206500"/>
            <a:ext cx="10969943" cy="304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148393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6490762" y="0"/>
            <a:ext cx="5698063" cy="68580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729" y="1676400"/>
            <a:ext cx="7313295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39" y="3276600"/>
            <a:ext cx="7313295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3272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with Pictur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676400"/>
            <a:ext cx="6094413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3276600"/>
            <a:ext cx="6094413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9094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914160" y="2593231"/>
            <a:ext cx="4812049" cy="5334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5pPr>
            <a:lvl6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6pPr>
            <a:lvl7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8pPr>
            <a:lvl9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add Name, Title,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43060" y="457200"/>
            <a:ext cx="4875530" cy="2011680"/>
          </a:xfrm>
        </p:spPr>
        <p:txBody>
          <a:bodyPr/>
          <a:lstStyle>
            <a:lvl1pPr marL="58738" indent="-55563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7799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1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322412" y="685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22412" y="2362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5107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2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703854" y="2209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703854" y="3886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33076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3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055811" y="5213798"/>
            <a:ext cx="3733881" cy="1415602"/>
          </a:xfrm>
        </p:spPr>
        <p:txBody>
          <a:bodyPr anchor="ctr"/>
          <a:lstStyle>
            <a:lvl1pPr marL="3175" indent="0" algn="r">
              <a:spcBef>
                <a:spcPts val="0"/>
              </a:spcBef>
              <a:buNone/>
              <a:defRPr sz="88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94413" y="5213798"/>
            <a:ext cx="4509865" cy="1415602"/>
          </a:xfrm>
        </p:spPr>
        <p:txBody>
          <a:bodyPr anchor="ctr"/>
          <a:lstStyle>
            <a:lvl1pPr marL="3175" indent="0">
              <a:spcBef>
                <a:spcPts val="0"/>
              </a:spcBef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6888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371600"/>
            <a:ext cx="5241195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189" y="1371600"/>
            <a:ext cx="5241195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22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371600"/>
            <a:ext cx="5241195" cy="63976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057400"/>
            <a:ext cx="5241195" cy="3962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371600"/>
            <a:ext cx="5241195" cy="63976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2057400"/>
            <a:ext cx="5241195" cy="3962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41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38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219200"/>
            <a:ext cx="10969943" cy="304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024094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13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371601"/>
            <a:ext cx="7922736" cy="464819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35325" y="1371600"/>
            <a:ext cx="2844059" cy="46481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219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12188825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4953000"/>
            <a:ext cx="10969943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053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6004932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5488" y="4953000"/>
            <a:ext cx="477395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6183893" y="1371600"/>
            <a:ext cx="6004932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6805428" y="4953000"/>
            <a:ext cx="477395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99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4113729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4723170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>
          <a:xfrm>
            <a:off x="8227457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836898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8801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ustom Section Header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 bwMode="ltGray">
          <a:xfrm>
            <a:off x="3786" y="-1"/>
            <a:ext cx="12208523" cy="6858001"/>
            <a:chOff x="3786" y="-1"/>
            <a:chExt cx="9156393" cy="514350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ltGray">
            <a:xfrm>
              <a:off x="3786" y="0"/>
              <a:ext cx="6983947" cy="51435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ltGray">
            <a:xfrm>
              <a:off x="4534899" y="-1"/>
              <a:ext cx="4625280" cy="387275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676400"/>
            <a:ext cx="6094413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3276600"/>
            <a:ext cx="6094413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4692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Quote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-14067" y="2702442"/>
            <a:ext cx="5346479" cy="415555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914160" y="2593231"/>
            <a:ext cx="4812049" cy="5334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5pPr>
            <a:lvl6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6pPr>
            <a:lvl7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8pPr>
            <a:lvl9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add Name, Title,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43060" y="457200"/>
            <a:ext cx="4875530" cy="2011680"/>
          </a:xfrm>
        </p:spPr>
        <p:txBody>
          <a:bodyPr/>
          <a:lstStyle>
            <a:lvl1pPr marL="58738" indent="-55563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7116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1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6490762" y="0"/>
            <a:ext cx="5698063" cy="6858000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322412" y="685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22412" y="2362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9095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2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762" y="0"/>
            <a:ext cx="5698063" cy="6858000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703854" y="2209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703854" y="3886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5034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3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501"/>
            <a:ext cx="12188952" cy="6289499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726751" y="4740499"/>
            <a:ext cx="4062942" cy="1415602"/>
          </a:xfrm>
        </p:spPr>
        <p:txBody>
          <a:bodyPr anchor="ctr"/>
          <a:lstStyle>
            <a:lvl1pPr marL="3175" indent="0" algn="r">
              <a:spcBef>
                <a:spcPts val="0"/>
              </a:spcBef>
              <a:buNone/>
              <a:defRPr sz="88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94413" y="4740499"/>
            <a:ext cx="4509865" cy="1415602"/>
          </a:xfrm>
        </p:spPr>
        <p:txBody>
          <a:bodyPr anchor="ctr"/>
          <a:lstStyle>
            <a:lvl1pPr marL="3175" indent="0">
              <a:spcBef>
                <a:spcPts val="0"/>
              </a:spcBef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2270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71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82390" y="342901"/>
            <a:ext cx="1096994" cy="5676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342901"/>
            <a:ext cx="9547913" cy="5676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89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theme" Target="../theme/theme1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212" y="5408767"/>
            <a:ext cx="1979613" cy="1454097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330200"/>
            <a:ext cx="10969943" cy="812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371600"/>
            <a:ext cx="10969943" cy="4648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5161" y="6464301"/>
            <a:ext cx="5180251" cy="1492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97326" y="6464301"/>
            <a:ext cx="450733" cy="1492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6EA6D8CF-3CDE-4807-BCD2-C9F2B831AAA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212" y="5408767"/>
            <a:ext cx="1979613" cy="145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33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36" r:id="rId23"/>
    <p:sldLayoutId id="2147483737" r:id="rId24"/>
    <p:sldLayoutId id="2147483738" r:id="rId25"/>
    <p:sldLayoutId id="2147483739" r:id="rId2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Calibri" panose="020F050202020403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Calibri" panose="020F050202020403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Xenon Workshop - Queries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00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a query? Why would I use it?</a:t>
            </a:r>
          </a:p>
          <a:p>
            <a:r>
              <a:rPr lang="en-US" dirty="0" smtClean="0"/>
              <a:t>How do I perform a query in Xenon?</a:t>
            </a:r>
          </a:p>
          <a:p>
            <a:pPr lvl="1"/>
            <a:r>
              <a:rPr lang="en-US" dirty="0" smtClean="0"/>
              <a:t>We’ve modeled queries as tasks in Xenon</a:t>
            </a:r>
          </a:p>
          <a:p>
            <a:r>
              <a:rPr lang="en-US" dirty="0" smtClean="0"/>
              <a:t>Programming model (execute a simple query task)</a:t>
            </a:r>
          </a:p>
          <a:p>
            <a:pPr lvl="1"/>
            <a:r>
              <a:rPr lang="en-US" dirty="0" smtClean="0"/>
              <a:t>Explain direct pattern</a:t>
            </a:r>
          </a:p>
          <a:p>
            <a:r>
              <a:rPr lang="en-US" dirty="0" smtClean="0"/>
              <a:t>Property matches</a:t>
            </a:r>
          </a:p>
          <a:p>
            <a:pPr lvl="1"/>
            <a:r>
              <a:rPr lang="en-US" dirty="0" smtClean="0"/>
              <a:t>String matching, numeric range, collections + maps</a:t>
            </a:r>
          </a:p>
          <a:p>
            <a:r>
              <a:rPr lang="en-US" dirty="0" smtClean="0"/>
              <a:t>Boolean clauses</a:t>
            </a:r>
          </a:p>
          <a:p>
            <a:r>
              <a:rPr lang="en-US" dirty="0" smtClean="0"/>
              <a:t>Query options</a:t>
            </a:r>
          </a:p>
          <a:p>
            <a:pPr lvl="1"/>
            <a:r>
              <a:rPr lang="en-US" dirty="0" smtClean="0"/>
              <a:t>Counting, sorting, debugging (e.g. INCLUDE_DELETED)</a:t>
            </a:r>
          </a:p>
          <a:p>
            <a:r>
              <a:rPr lang="en-US" dirty="0" smtClean="0"/>
              <a:t>Pagination</a:t>
            </a:r>
          </a:p>
          <a:p>
            <a:r>
              <a:rPr lang="en-US" dirty="0" smtClean="0"/>
              <a:t>Consistency + multi-node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8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Queries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a query?</a:t>
            </a:r>
          </a:p>
          <a:p>
            <a:pPr lvl="1"/>
            <a:r>
              <a:rPr lang="en-US" dirty="0" smtClean="0"/>
              <a:t>Indexing: parsing and storage of data for efficient lookup</a:t>
            </a:r>
          </a:p>
          <a:p>
            <a:pPr lvl="1"/>
            <a:r>
              <a:rPr lang="en-US" dirty="0" smtClean="0"/>
              <a:t>Retrieval: (quickly) identify documents which match arbitrary search criteria</a:t>
            </a:r>
          </a:p>
          <a:p>
            <a:pPr lvl="1"/>
            <a:r>
              <a:rPr lang="en-US" dirty="0" smtClean="0"/>
              <a:t>Example: Google search</a:t>
            </a:r>
          </a:p>
          <a:p>
            <a:pPr lvl="1"/>
            <a:r>
              <a:rPr lang="en-US" dirty="0" smtClean="0"/>
              <a:t>Example: list the ESX hosts in datacenter 3 with a given network card</a:t>
            </a:r>
          </a:p>
          <a:p>
            <a:r>
              <a:rPr lang="en-US" dirty="0" smtClean="0"/>
              <a:t>What’s a query in Xenon?</a:t>
            </a:r>
          </a:p>
          <a:p>
            <a:pPr lvl="1"/>
            <a:r>
              <a:rPr lang="en-US" dirty="0" err="1" smtClean="0"/>
              <a:t>ServiceDocument</a:t>
            </a:r>
            <a:r>
              <a:rPr lang="en-US" dirty="0" smtClean="0"/>
              <a:t> contents are indexed using Apache Lucene</a:t>
            </a:r>
          </a:p>
          <a:p>
            <a:pPr lvl="1"/>
            <a:r>
              <a:rPr lang="en-US" dirty="0" smtClean="0"/>
              <a:t>Queries are modeled as task services</a:t>
            </a:r>
          </a:p>
          <a:p>
            <a:pPr lvl="2"/>
            <a:r>
              <a:rPr lang="en-US" dirty="0" smtClean="0"/>
              <a:t>Take as input the query specification to be executed</a:t>
            </a:r>
          </a:p>
          <a:p>
            <a:pPr lvl="2"/>
            <a:r>
              <a:rPr lang="en-US" dirty="0" smtClean="0"/>
              <a:t>On successful completion, return the self-links of services which match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26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QueryTaskService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371600"/>
            <a:ext cx="10969943" cy="990600"/>
          </a:xfrm>
        </p:spPr>
        <p:txBody>
          <a:bodyPr/>
          <a:lstStyle/>
          <a:p>
            <a:r>
              <a:rPr lang="en-US" dirty="0" smtClean="0"/>
              <a:t>To perform a query in Xenon,</a:t>
            </a:r>
          </a:p>
          <a:p>
            <a:pPr lvl="1"/>
            <a:r>
              <a:rPr lang="en-US" dirty="0" smtClean="0"/>
              <a:t>Send an HTTP POST to </a:t>
            </a:r>
            <a:r>
              <a:rPr lang="en-US" b="1" dirty="0" smtClean="0"/>
              <a:t>/core/query-tasks</a:t>
            </a:r>
            <a:r>
              <a:rPr lang="en-US" dirty="0" smtClean="0"/>
              <a:t> </a:t>
            </a:r>
          </a:p>
          <a:p>
            <a:pPr lvl="1"/>
            <a:r>
              <a:rPr lang="is-IS" dirty="0" smtClean="0"/>
              <a:t>… </a:t>
            </a:r>
            <a:r>
              <a:rPr lang="en-US" dirty="0" smtClean="0"/>
              <a:t>with a </a:t>
            </a:r>
            <a:r>
              <a:rPr lang="en-US" dirty="0" err="1" smtClean="0"/>
              <a:t>QueryTask</a:t>
            </a:r>
            <a:r>
              <a:rPr lang="en-US" dirty="0" smtClean="0"/>
              <a:t> document as the body: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441" y="2743200"/>
            <a:ext cx="10969943" cy="255454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{</a:t>
            </a:r>
            <a:br>
              <a:rPr lang="en-US" sz="1600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    "</a:t>
            </a:r>
            <a:r>
              <a:rPr lang="en-US" sz="1600" dirty="0" err="1">
                <a:latin typeface="Courier New" charset="0"/>
                <a:ea typeface="Courier New" charset="0"/>
                <a:cs typeface="Courier New" charset="0"/>
              </a:rPr>
              <a:t>querySpec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": {</a:t>
            </a:r>
            <a:br>
              <a:rPr lang="en-US" sz="1600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        "query": {</a:t>
            </a:r>
            <a:br>
              <a:rPr lang="en-US" sz="1600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            "term": {</a:t>
            </a:r>
            <a:br>
              <a:rPr lang="en-US" sz="1600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                "</a:t>
            </a:r>
            <a:r>
              <a:rPr lang="en-US" sz="1600" dirty="0" err="1">
                <a:latin typeface="Courier New" charset="0"/>
                <a:ea typeface="Courier New" charset="0"/>
                <a:cs typeface="Courier New" charset="0"/>
              </a:rPr>
              <a:t>matchValue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"Amanda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",</a:t>
            </a:r>
            <a:br>
              <a:rPr lang="en-US" sz="1600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                "</a:t>
            </a:r>
            <a:r>
              <a:rPr lang="en-US" sz="1600" dirty="0" err="1">
                <a:latin typeface="Courier New" charset="0"/>
                <a:ea typeface="Courier New" charset="0"/>
                <a:cs typeface="Courier New" charset="0"/>
              </a:rPr>
              <a:t>propertyName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"name"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600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            }</a:t>
            </a:r>
            <a:br>
              <a:rPr lang="en-US" sz="1600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        }</a:t>
            </a:r>
            <a:br>
              <a:rPr lang="en-US" sz="1600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    }</a:t>
            </a:r>
            <a:br>
              <a:rPr lang="en-US" sz="1600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41566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371600"/>
            <a:ext cx="10969943" cy="1295400"/>
          </a:xfrm>
        </p:spPr>
        <p:txBody>
          <a:bodyPr/>
          <a:lstStyle/>
          <a:p>
            <a:r>
              <a:rPr lang="en-US" dirty="0" smtClean="0"/>
              <a:t>Query tasks support the </a:t>
            </a:r>
            <a:r>
              <a:rPr lang="en-US" b="1" dirty="0" smtClean="0"/>
              <a:t>direct pattern</a:t>
            </a:r>
            <a:endParaRPr lang="en-US" dirty="0" smtClean="0"/>
          </a:p>
          <a:p>
            <a:pPr lvl="1"/>
            <a:r>
              <a:rPr lang="en-US" dirty="0" smtClean="0"/>
              <a:t>Initial HTTP post is not completed in </a:t>
            </a:r>
            <a:r>
              <a:rPr lang="en-US" dirty="0" err="1" smtClean="0"/>
              <a:t>handleStart</a:t>
            </a:r>
            <a:endParaRPr lang="en-US" dirty="0" smtClean="0"/>
          </a:p>
          <a:p>
            <a:pPr lvl="1"/>
            <a:r>
              <a:rPr lang="en-US" dirty="0" smtClean="0"/>
              <a:t>Service performs task actions, completes operation when task completes</a:t>
            </a:r>
          </a:p>
          <a:p>
            <a:pPr lvl="1"/>
            <a:r>
              <a:rPr lang="en-US" dirty="0" smtClean="0"/>
              <a:t>Caller sees query results in the initial HTTP response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441" y="2819400"/>
            <a:ext cx="10969943" cy="329320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{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taskInfo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{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isDirect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de-DE" sz="1600" dirty="0" err="1" smtClean="0">
                <a:latin typeface="Courier New" charset="0"/>
                <a:ea typeface="Courier New" charset="0"/>
                <a:cs typeface="Courier New" charset="0"/>
              </a:rPr>
              <a:t>true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},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querySpec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{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query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{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term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{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matchValue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"Amanda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",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propertyName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"</a:t>
            </a:r>
            <a:r>
              <a:rPr lang="de-DE" sz="1600" dirty="0" err="1" smtClean="0">
                <a:latin typeface="Courier New" charset="0"/>
                <a:ea typeface="Courier New" charset="0"/>
                <a:cs typeface="Courier New" charset="0"/>
              </a:rPr>
              <a:t>name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"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    }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}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}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  <a:endParaRPr lang="en-US" sz="1600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64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EXPAND_CONTENT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371600"/>
            <a:ext cx="10969943" cy="304800"/>
          </a:xfrm>
        </p:spPr>
        <p:txBody>
          <a:bodyPr/>
          <a:lstStyle/>
          <a:p>
            <a:r>
              <a:rPr lang="en-US" dirty="0" smtClean="0"/>
              <a:t>Sometimes you want the entire document, not just </a:t>
            </a:r>
            <a:r>
              <a:rPr lang="en-US" smtClean="0"/>
              <a:t>the self-link!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3761" y="1905000"/>
            <a:ext cx="10969943" cy="403187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{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taskInfo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{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isDirect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de-DE" sz="1600" dirty="0" err="1" smtClean="0">
                <a:latin typeface="Courier New" charset="0"/>
                <a:ea typeface="Courier New" charset="0"/>
                <a:cs typeface="Courier New" charset="0"/>
              </a:rPr>
              <a:t>true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},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querySpec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{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options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[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EXPAND_CONTENT“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],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query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{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term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{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matchValue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"Amanda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",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propertyName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"</a:t>
            </a:r>
            <a:r>
              <a:rPr lang="de-DE" sz="1600" dirty="0" err="1" smtClean="0">
                <a:latin typeface="Courier New" charset="0"/>
                <a:ea typeface="Courier New" charset="0"/>
                <a:cs typeface="Courier New" charset="0"/>
              </a:rPr>
              <a:t>name</a:t>
            </a:r>
            <a:r>
              <a:rPr lang="de-DE" sz="1600" smtClean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    }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}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}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  <a:endParaRPr lang="en-US" sz="1600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02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matching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371600"/>
            <a:ext cx="10969943" cy="304800"/>
          </a:xfrm>
        </p:spPr>
        <p:txBody>
          <a:bodyPr/>
          <a:lstStyle/>
          <a:p>
            <a:r>
              <a:rPr lang="en-US" dirty="0" smtClean="0"/>
              <a:t>Basic queries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3761" y="1905000"/>
            <a:ext cx="10969943" cy="403187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{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taskInfo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{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isDirect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de-DE" sz="1600" dirty="0" err="1" smtClean="0">
                <a:latin typeface="Courier New" charset="0"/>
                <a:ea typeface="Courier New" charset="0"/>
                <a:cs typeface="Courier New" charset="0"/>
              </a:rPr>
              <a:t>true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},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querySpec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{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options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[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EXPAND_CONTENT“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],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query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{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term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{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matchValue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"Amanda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",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        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de-DE" sz="1600" dirty="0" err="1">
                <a:latin typeface="Courier New" charset="0"/>
                <a:ea typeface="Courier New" charset="0"/>
                <a:cs typeface="Courier New" charset="0"/>
              </a:rPr>
              <a:t>propertyName</a:t>
            </a:r>
            <a:r>
              <a:rPr lang="de-DE" sz="1600" dirty="0">
                <a:latin typeface="Courier New" charset="0"/>
                <a:ea typeface="Courier New" charset="0"/>
                <a:cs typeface="Courier New" charset="0"/>
              </a:rPr>
              <a:t>": "</a:t>
            </a:r>
            <a:r>
              <a:rPr lang="de-DE" sz="1600" dirty="0" err="1" smtClean="0">
                <a:latin typeface="Courier New" charset="0"/>
                <a:ea typeface="Courier New" charset="0"/>
                <a:cs typeface="Courier New" charset="0"/>
              </a:rPr>
              <a:t>name</a:t>
            </a: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“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    }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    }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    }</a:t>
            </a:r>
            <a:b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de-DE" sz="1600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  <a:endParaRPr lang="en-US" sz="1600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339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52400"/>
            <a:ext cx="10969943" cy="812800"/>
          </a:xfrm>
        </p:spPr>
        <p:txBody>
          <a:bodyPr/>
          <a:lstStyle/>
          <a:p>
            <a:r>
              <a:rPr lang="en-US" dirty="0" err="1" smtClean="0"/>
              <a:t>QueryTask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143000"/>
            <a:ext cx="10969943" cy="4343400"/>
          </a:xfrm>
        </p:spPr>
        <p:txBody>
          <a:bodyPr/>
          <a:lstStyle/>
          <a:p>
            <a:r>
              <a:rPr lang="en-US" dirty="0" smtClean="0"/>
              <a:t>A task-based REST API to specify and execute queries.</a:t>
            </a:r>
          </a:p>
          <a:p>
            <a:r>
              <a:rPr lang="en-US" dirty="0" smtClean="0"/>
              <a:t>Service documents that are indexed can be queried.</a:t>
            </a:r>
          </a:p>
          <a:p>
            <a:r>
              <a:rPr lang="en-US" dirty="0" smtClean="0"/>
              <a:t>To create a query task send a POST to </a:t>
            </a:r>
            <a:r>
              <a:rPr lang="en-US" b="1" dirty="0" smtClean="0"/>
              <a:t>/core/query-tasks</a:t>
            </a:r>
            <a:r>
              <a:rPr lang="en-US" dirty="0" smtClean="0"/>
              <a:t>.</a:t>
            </a:r>
          </a:p>
          <a:p>
            <a:r>
              <a:rPr lang="en-US" dirty="0" smtClean="0"/>
              <a:t>Following is a simple body sent to create a query task.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8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825" y="2819400"/>
            <a:ext cx="5817344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65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52400"/>
            <a:ext cx="10969943" cy="812800"/>
          </a:xfrm>
        </p:spPr>
        <p:txBody>
          <a:bodyPr/>
          <a:lstStyle/>
          <a:p>
            <a:r>
              <a:rPr lang="en-US" dirty="0" err="1" smtClean="0"/>
              <a:t>QueryTask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task </a:t>
            </a:r>
            <a:r>
              <a:rPr lang="en-US" dirty="0"/>
              <a:t>s</a:t>
            </a:r>
            <a:r>
              <a:rPr lang="en-US" dirty="0" smtClean="0"/>
              <a:t>tate </a:t>
            </a:r>
            <a:r>
              <a:rPr lang="en-US" dirty="0"/>
              <a:t>e</a:t>
            </a:r>
            <a:r>
              <a:rPr lang="en-US" dirty="0" smtClean="0"/>
              <a:t>xplained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143000"/>
            <a:ext cx="10969943" cy="4343400"/>
          </a:xfrm>
        </p:spPr>
        <p:txBody>
          <a:bodyPr/>
          <a:lstStyle/>
          <a:p>
            <a:r>
              <a:rPr lang="en-US" b="1" dirty="0" err="1" smtClean="0"/>
              <a:t>taskInfo.isDirect</a:t>
            </a:r>
            <a:r>
              <a:rPr lang="en-US" sz="1800" b="1" dirty="0" smtClean="0"/>
              <a:t> 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hen set to true, the query task performs the query and returns the result immediately.</a:t>
            </a:r>
          </a:p>
          <a:p>
            <a:r>
              <a:rPr lang="en-US" b="1" dirty="0" err="1" smtClean="0"/>
              <a:t>querySpec.options</a:t>
            </a:r>
            <a:endParaRPr lang="en-US" b="1" dirty="0" smtClean="0"/>
          </a:p>
          <a:p>
            <a:pPr lvl="1"/>
            <a:r>
              <a:rPr lang="en-US" dirty="0" smtClean="0"/>
              <a:t>EXPAND_CONTENT: </a:t>
            </a: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query results will include the entire document description in addition to the default </a:t>
            </a:r>
            <a:r>
              <a:rPr lang="en-US" i="1" dirty="0" err="1"/>
              <a:t>documentLinks</a:t>
            </a:r>
            <a:r>
              <a:rPr lang="en-US" dirty="0"/>
              <a:t> to these documents.</a:t>
            </a:r>
          </a:p>
          <a:p>
            <a:pPr lvl="1"/>
            <a:r>
              <a:rPr lang="en-US" dirty="0" smtClean="0"/>
              <a:t>INCLUDE_DELETED: will </a:t>
            </a:r>
            <a:r>
              <a:rPr lang="en-US" dirty="0"/>
              <a:t>include the documents that have either expired or have been marked as deleted</a:t>
            </a:r>
          </a:p>
          <a:p>
            <a:pPr lvl="1"/>
            <a:r>
              <a:rPr lang="en-US" dirty="0" smtClean="0"/>
              <a:t>COUNT</a:t>
            </a:r>
            <a:r>
              <a:rPr lang="en-US" dirty="0"/>
              <a:t>: </a:t>
            </a:r>
            <a:r>
              <a:rPr lang="en-US" dirty="0" smtClean="0"/>
              <a:t>will </a:t>
            </a:r>
            <a:r>
              <a:rPr lang="en-US" dirty="0"/>
              <a:t>return the total number of documents and no links to them</a:t>
            </a:r>
          </a:p>
          <a:p>
            <a:pPr lvl="1"/>
            <a:r>
              <a:rPr lang="en-US" dirty="0"/>
              <a:t>INCLUDE_ALL_VERSIONS: will include results from a version that is either created after the query was started, or, is the latest version</a:t>
            </a:r>
          </a:p>
          <a:p>
            <a:pPr lvl="1"/>
            <a:r>
              <a:rPr lang="en-US" dirty="0"/>
              <a:t>SORT: will sort the results based on </a:t>
            </a:r>
            <a:r>
              <a:rPr lang="en-US" dirty="0" err="1"/>
              <a:t>querySpec.sortOrder</a:t>
            </a:r>
            <a:r>
              <a:rPr lang="en-US" dirty="0"/>
              <a:t> and </a:t>
            </a:r>
            <a:r>
              <a:rPr lang="en-US" dirty="0" err="1"/>
              <a:t>querySpec.sortTerm</a:t>
            </a:r>
            <a:r>
              <a:rPr lang="en-US" dirty="0"/>
              <a:t>. C</a:t>
            </a:r>
            <a:r>
              <a:rPr lang="en-US" dirty="0" smtClean="0"/>
              <a:t>an use </a:t>
            </a:r>
            <a:r>
              <a:rPr lang="en-US" dirty="0" err="1" smtClean="0"/>
              <a:t>additionalSortTerms</a:t>
            </a:r>
            <a:r>
              <a:rPr lang="en-US" dirty="0"/>
              <a:t> and </a:t>
            </a:r>
            <a:r>
              <a:rPr lang="en-US" dirty="0" err="1" smtClean="0"/>
              <a:t>additionalGroupSortTerms</a:t>
            </a:r>
            <a:r>
              <a:rPr lang="en-US" dirty="0" smtClean="0"/>
              <a:t> to sort by multiple fields.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70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52400"/>
            <a:ext cx="10969943" cy="812800"/>
          </a:xfrm>
        </p:spPr>
        <p:txBody>
          <a:bodyPr/>
          <a:lstStyle/>
          <a:p>
            <a:r>
              <a:rPr lang="en-US" dirty="0" err="1" smtClean="0"/>
              <a:t>QueryTask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task </a:t>
            </a:r>
            <a:r>
              <a:rPr lang="en-US" dirty="0"/>
              <a:t>s</a:t>
            </a:r>
            <a:r>
              <a:rPr lang="en-US" dirty="0" smtClean="0"/>
              <a:t>tate </a:t>
            </a:r>
            <a:r>
              <a:rPr lang="en-US" dirty="0"/>
              <a:t>e</a:t>
            </a:r>
            <a:r>
              <a:rPr lang="en-US" dirty="0" smtClean="0"/>
              <a:t>xplained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143000"/>
            <a:ext cx="10969943" cy="2514600"/>
          </a:xfrm>
        </p:spPr>
        <p:txBody>
          <a:bodyPr/>
          <a:lstStyle/>
          <a:p>
            <a:r>
              <a:rPr lang="en-US" b="1" dirty="0" err="1" smtClean="0"/>
              <a:t>querySpec.query</a:t>
            </a:r>
            <a:endParaRPr lang="en-US" b="1" dirty="0"/>
          </a:p>
          <a:p>
            <a:pPr lvl="1"/>
            <a:r>
              <a:rPr lang="en-US" dirty="0" smtClean="0"/>
              <a:t>TERM: Match one field to a value</a:t>
            </a:r>
          </a:p>
          <a:p>
            <a:pPr lvl="2"/>
            <a:r>
              <a:rPr lang="en-US" dirty="0" err="1" smtClean="0"/>
              <a:t>matchType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TERM, PHRASE, WILDCARD</a:t>
            </a:r>
          </a:p>
          <a:p>
            <a:pPr lvl="2"/>
            <a:r>
              <a:rPr lang="en-US" dirty="0" err="1" smtClean="0"/>
              <a:t>propertyName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Name of the field</a:t>
            </a:r>
          </a:p>
          <a:p>
            <a:pPr lvl="1"/>
            <a:r>
              <a:rPr lang="en-US" dirty="0" smtClean="0"/>
              <a:t>BOOLEAN: Encapsulates multiple queries</a:t>
            </a:r>
          </a:p>
          <a:p>
            <a:pPr lvl="2"/>
            <a:r>
              <a:rPr lang="en-US" dirty="0" smtClean="0"/>
              <a:t>Can contain nested TERM or BOOLEAN</a:t>
            </a:r>
          </a:p>
          <a:p>
            <a:r>
              <a:rPr lang="en-US" dirty="0" smtClean="0"/>
              <a:t>Numeric Range Query</a:t>
            </a:r>
          </a:p>
          <a:p>
            <a:pPr lvl="1"/>
            <a:r>
              <a:rPr lang="en-US" dirty="0" smtClean="0"/>
              <a:t>A TERM query that finds documents based on a field’s range.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812" y="2590800"/>
            <a:ext cx="4522788" cy="359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87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52400"/>
            <a:ext cx="10969943" cy="812800"/>
          </a:xfrm>
        </p:spPr>
        <p:txBody>
          <a:bodyPr/>
          <a:lstStyle/>
          <a:p>
            <a:r>
              <a:rPr lang="en-US" dirty="0" err="1" smtClean="0"/>
              <a:t>QueryTask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Paginating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143000"/>
            <a:ext cx="10969943" cy="1676400"/>
          </a:xfrm>
        </p:spPr>
        <p:txBody>
          <a:bodyPr/>
          <a:lstStyle/>
          <a:p>
            <a:r>
              <a:rPr lang="en-US" b="1" dirty="0" err="1" smtClean="0"/>
              <a:t>querySpec.resultLimit</a:t>
            </a:r>
            <a:r>
              <a:rPr lang="en-US" b="1" dirty="0" smtClean="0"/>
              <a:t> &gt; 0</a:t>
            </a:r>
          </a:p>
          <a:p>
            <a:pPr lvl="1"/>
            <a:r>
              <a:rPr lang="en-US" dirty="0" smtClean="0"/>
              <a:t>Will create paginated results with the response containing just the first page link.</a:t>
            </a:r>
          </a:p>
          <a:p>
            <a:pPr lvl="1"/>
            <a:r>
              <a:rPr lang="en-US" dirty="0" smtClean="0"/>
              <a:t>Traverse “</a:t>
            </a:r>
            <a:r>
              <a:rPr lang="en-US" dirty="0" err="1" smtClean="0"/>
              <a:t>nextPageLink</a:t>
            </a:r>
            <a:r>
              <a:rPr lang="en-US" dirty="0" smtClean="0"/>
              <a:t>” or “</a:t>
            </a:r>
            <a:r>
              <a:rPr lang="en-US" dirty="0" err="1" smtClean="0"/>
              <a:t>previousPageLink</a:t>
            </a:r>
            <a:r>
              <a:rPr lang="en-US" dirty="0" smtClean="0"/>
              <a:t>” to navigate across pages.</a:t>
            </a:r>
          </a:p>
          <a:p>
            <a:pPr lvl="1"/>
            <a:r>
              <a:rPr lang="en-US" dirty="0" smtClean="0"/>
              <a:t>It is always a good idea to paginate results, especially if there are 1000s of documents with multiple versions of each.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212" y="2667000"/>
            <a:ext cx="3367088" cy="338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0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QueryTask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Paginating Results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12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156" y="1143000"/>
            <a:ext cx="5857822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32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QueryTask</a:t>
            </a:r>
            <a:r>
              <a:rPr lang="en-US" dirty="0" smtClean="0"/>
              <a:t> vs Local </a:t>
            </a:r>
            <a:r>
              <a:rPr lang="en-US" dirty="0" err="1" smtClean="0"/>
              <a:t>QueryTask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Unlike </a:t>
            </a:r>
            <a:r>
              <a:rPr lang="en-US" dirty="0" err="1" smtClean="0"/>
              <a:t>QueryTasks</a:t>
            </a:r>
            <a:r>
              <a:rPr lang="en-US" dirty="0" smtClean="0"/>
              <a:t> the </a:t>
            </a:r>
            <a:r>
              <a:rPr lang="en-US" i="1" dirty="0" smtClean="0"/>
              <a:t>local</a:t>
            </a:r>
            <a:r>
              <a:rPr lang="en-US" dirty="0" smtClean="0"/>
              <a:t> </a:t>
            </a:r>
            <a:r>
              <a:rPr lang="en-US" dirty="0" err="1" smtClean="0"/>
              <a:t>QueryTasks</a:t>
            </a:r>
            <a:r>
              <a:rPr lang="en-US" dirty="0" smtClean="0"/>
              <a:t> are not load-balanced and replicated.</a:t>
            </a:r>
          </a:p>
          <a:p>
            <a:r>
              <a:rPr lang="en-US" dirty="0" smtClean="0"/>
              <a:t>The payload, </a:t>
            </a:r>
            <a:r>
              <a:rPr lang="en-US" dirty="0" err="1" smtClean="0"/>
              <a:t>querySpec</a:t>
            </a:r>
            <a:r>
              <a:rPr lang="en-US" dirty="0" smtClean="0"/>
              <a:t> remains the same.</a:t>
            </a:r>
          </a:p>
          <a:p>
            <a:r>
              <a:rPr lang="en-US" dirty="0" smtClean="0"/>
              <a:t>How and When do I use a local query task?</a:t>
            </a:r>
          </a:p>
          <a:p>
            <a:pPr lvl="1"/>
            <a:r>
              <a:rPr lang="en-US" dirty="0"/>
              <a:t>POST to ‘/core/local-query-tasks’ instead of ’ /core/query-tasks</a:t>
            </a:r>
            <a:r>
              <a:rPr lang="en-US" dirty="0" smtClean="0"/>
              <a:t>’</a:t>
            </a:r>
          </a:p>
          <a:p>
            <a:pPr lvl="1"/>
            <a:r>
              <a:rPr lang="en-US" dirty="0" smtClean="0"/>
              <a:t>Ideal when performing broadcast queries across nodes as they can be run concurrently.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67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Odata</a:t>
            </a:r>
            <a:r>
              <a:rPr lang="en-US" dirty="0" smtClean="0"/>
              <a:t> Query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219200"/>
            <a:ext cx="10969943" cy="4953000"/>
          </a:xfrm>
        </p:spPr>
        <p:txBody>
          <a:bodyPr/>
          <a:lstStyle/>
          <a:p>
            <a:r>
              <a:rPr lang="en-US" dirty="0" smtClean="0"/>
              <a:t>The documents can also be queried using OData ‘$filter’ specification.</a:t>
            </a:r>
          </a:p>
          <a:p>
            <a:r>
              <a:rPr lang="en-US" dirty="0" smtClean="0"/>
              <a:t>Issue GET on ‘</a:t>
            </a:r>
            <a:r>
              <a:rPr lang="en-US" dirty="0"/>
              <a:t>/core/</a:t>
            </a:r>
            <a:r>
              <a:rPr lang="en-US" dirty="0" err="1"/>
              <a:t>odata</a:t>
            </a:r>
            <a:r>
              <a:rPr lang="en-US" dirty="0"/>
              <a:t>-queries?$</a:t>
            </a:r>
            <a:r>
              <a:rPr lang="en-US" dirty="0" smtClean="0"/>
              <a:t>filter=&lt;query&gt;’</a:t>
            </a:r>
          </a:p>
          <a:p>
            <a:r>
              <a:rPr lang="en-US" dirty="0" smtClean="0"/>
              <a:t>This internally performs a DIRECT query task with EXPAND option set.</a:t>
            </a:r>
          </a:p>
          <a:p>
            <a:r>
              <a:rPr lang="en-US" dirty="0" smtClean="0"/>
              <a:t>‘$count’ translates to </a:t>
            </a:r>
            <a:r>
              <a:rPr lang="en-US" dirty="0" err="1" smtClean="0"/>
              <a:t>QueryOption</a:t>
            </a:r>
            <a:r>
              <a:rPr lang="en-US" dirty="0" smtClean="0"/>
              <a:t> COUNT.</a:t>
            </a:r>
          </a:p>
          <a:p>
            <a:r>
              <a:rPr lang="en-US" dirty="0" smtClean="0"/>
              <a:t>‘$limit’ can be used to set ‘</a:t>
            </a:r>
            <a:r>
              <a:rPr lang="en-US" dirty="0" err="1" smtClean="0"/>
              <a:t>resultLimit</a:t>
            </a:r>
            <a:r>
              <a:rPr lang="en-US" dirty="0" smtClean="0"/>
              <a:t>’.</a:t>
            </a:r>
          </a:p>
          <a:p>
            <a:r>
              <a:rPr lang="en-US" dirty="0" smtClean="0"/>
              <a:t>‘$top’ returns the specified top results only without having to paginate.</a:t>
            </a:r>
          </a:p>
          <a:p>
            <a:r>
              <a:rPr lang="en-US" dirty="0" smtClean="0"/>
              <a:t>‘</a:t>
            </a:r>
            <a:r>
              <a:rPr lang="en-US" dirty="0"/>
              <a:t>$</a:t>
            </a:r>
            <a:r>
              <a:rPr lang="en-US" dirty="0" err="1"/>
              <a:t>orderby</a:t>
            </a:r>
            <a:r>
              <a:rPr lang="en-US" dirty="0" smtClean="0"/>
              <a:t>’ can be used to SORT fields.</a:t>
            </a:r>
          </a:p>
          <a:p>
            <a:r>
              <a:rPr lang="en-US" dirty="0" smtClean="0"/>
              <a:t>Following are some of operators supported</a:t>
            </a:r>
          </a:p>
          <a:p>
            <a:pPr lvl="1"/>
            <a:r>
              <a:rPr lang="en-US" dirty="0" smtClean="0"/>
              <a:t>‘</a:t>
            </a:r>
            <a:r>
              <a:rPr lang="en-US" dirty="0" err="1" smtClean="0"/>
              <a:t>eq</a:t>
            </a:r>
            <a:r>
              <a:rPr lang="en-US" dirty="0" smtClean="0"/>
              <a:t>’, ‘ne’ </a:t>
            </a:r>
            <a:r>
              <a:rPr lang="en-US" dirty="0" smtClean="0">
                <a:sym typeface="Wingdings"/>
              </a:rPr>
              <a:t> “Equal”, “Not equal”</a:t>
            </a:r>
          </a:p>
          <a:p>
            <a:pPr lvl="1"/>
            <a:r>
              <a:rPr lang="en-US" dirty="0" smtClean="0">
                <a:sym typeface="Wingdings"/>
              </a:rPr>
              <a:t>‘</a:t>
            </a:r>
            <a:r>
              <a:rPr lang="en-US" dirty="0" err="1" smtClean="0">
                <a:sym typeface="Wingdings"/>
              </a:rPr>
              <a:t>gt</a:t>
            </a:r>
            <a:r>
              <a:rPr lang="en-US" dirty="0" smtClean="0">
                <a:sym typeface="Wingdings"/>
              </a:rPr>
              <a:t>’, ‘</a:t>
            </a:r>
            <a:r>
              <a:rPr lang="en-US" dirty="0" err="1" smtClean="0">
                <a:sym typeface="Wingdings"/>
              </a:rPr>
              <a:t>lt</a:t>
            </a:r>
            <a:r>
              <a:rPr lang="en-US" dirty="0" smtClean="0">
                <a:sym typeface="Wingdings"/>
              </a:rPr>
              <a:t>’,  “Greater than”, “Less than”</a:t>
            </a:r>
          </a:p>
          <a:p>
            <a:pPr lvl="1"/>
            <a:r>
              <a:rPr lang="en-US" dirty="0" smtClean="0"/>
              <a:t>‘</a:t>
            </a:r>
            <a:r>
              <a:rPr lang="en-US" dirty="0" err="1" smtClean="0"/>
              <a:t>ge</a:t>
            </a:r>
            <a:r>
              <a:rPr lang="en-US" dirty="0" smtClean="0"/>
              <a:t>’, ‘le’ </a:t>
            </a:r>
            <a:r>
              <a:rPr lang="en-US" dirty="0" smtClean="0">
                <a:sym typeface="Wingdings"/>
              </a:rPr>
              <a:t> “</a:t>
            </a:r>
            <a:r>
              <a:rPr lang="en-US" dirty="0">
                <a:sym typeface="Wingdings"/>
              </a:rPr>
              <a:t>Greater </a:t>
            </a:r>
            <a:r>
              <a:rPr lang="en-US" dirty="0" smtClean="0">
                <a:sym typeface="Wingdings"/>
              </a:rPr>
              <a:t>than or equal”, “Less than or equal”</a:t>
            </a:r>
          </a:p>
          <a:p>
            <a:pPr lvl="1"/>
            <a:r>
              <a:rPr lang="en-US" dirty="0" smtClean="0">
                <a:sym typeface="Wingdings"/>
              </a:rPr>
              <a:t>“and”, “or”  “And”, “Or”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809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OData Query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219200"/>
            <a:ext cx="10969943" cy="4953000"/>
          </a:xfrm>
        </p:spPr>
        <p:txBody>
          <a:bodyPr/>
          <a:lstStyle/>
          <a:p>
            <a:r>
              <a:rPr lang="en-US" dirty="0" smtClean="0"/>
              <a:t>GET /core/</a:t>
            </a:r>
            <a:r>
              <a:rPr lang="en-US" dirty="0" err="1" smtClean="0"/>
              <a:t>odata</a:t>
            </a:r>
            <a:r>
              <a:rPr lang="en-US" dirty="0" smtClean="0"/>
              <a:t>-queries?$filter=name </a:t>
            </a:r>
            <a:r>
              <a:rPr lang="en-US" dirty="0" err="1" smtClean="0"/>
              <a:t>eq</a:t>
            </a:r>
            <a:r>
              <a:rPr lang="en-US" dirty="0" smtClean="0"/>
              <a:t> ‘instance-1’</a:t>
            </a:r>
          </a:p>
          <a:p>
            <a:pPr lvl="1"/>
            <a:r>
              <a:rPr lang="en-US" dirty="0" smtClean="0"/>
              <a:t>Returns all matching documents whose ‘name’ field is ‘instance-1’</a:t>
            </a:r>
          </a:p>
          <a:p>
            <a:r>
              <a:rPr lang="en-US" dirty="0" smtClean="0"/>
              <a:t>Use ‘and’, ‘or’ operators to group conditions</a:t>
            </a:r>
          </a:p>
          <a:p>
            <a:pPr lvl="1"/>
            <a:r>
              <a:rPr lang="en-US" dirty="0"/>
              <a:t>name </a:t>
            </a:r>
            <a:r>
              <a:rPr lang="en-US" dirty="0" err="1"/>
              <a:t>eq</a:t>
            </a:r>
            <a:r>
              <a:rPr lang="en-US" dirty="0"/>
              <a:t> instance-1 or counter </a:t>
            </a:r>
            <a:r>
              <a:rPr lang="en-US" dirty="0" err="1"/>
              <a:t>gt</a:t>
            </a:r>
            <a:r>
              <a:rPr lang="en-US" dirty="0"/>
              <a:t> </a:t>
            </a:r>
            <a:r>
              <a:rPr lang="en-US" dirty="0" smtClean="0"/>
              <a:t>200</a:t>
            </a:r>
          </a:p>
          <a:p>
            <a:pPr lvl="1"/>
            <a:r>
              <a:rPr lang="en-US" dirty="0"/>
              <a:t>name </a:t>
            </a:r>
            <a:r>
              <a:rPr lang="en-US" dirty="0" err="1"/>
              <a:t>eq</a:t>
            </a:r>
            <a:r>
              <a:rPr lang="en-US" dirty="0"/>
              <a:t> </a:t>
            </a:r>
            <a:r>
              <a:rPr lang="en-US" dirty="0" smtClean="0"/>
              <a:t>instance-2 and status </a:t>
            </a:r>
            <a:r>
              <a:rPr lang="en-US" dirty="0" err="1" smtClean="0"/>
              <a:t>eq</a:t>
            </a:r>
            <a:r>
              <a:rPr lang="en-US" dirty="0" smtClean="0"/>
              <a:t> failed</a:t>
            </a:r>
          </a:p>
          <a:p>
            <a:r>
              <a:rPr lang="en-US" dirty="0" smtClean="0"/>
              <a:t>Use ‘any’, ‘all’ operators when matching multiple values</a:t>
            </a:r>
          </a:p>
          <a:p>
            <a:pPr lvl="1"/>
            <a:r>
              <a:rPr lang="en-US" dirty="0"/>
              <a:t>name any </a:t>
            </a:r>
            <a:r>
              <a:rPr lang="en-US" dirty="0" smtClean="0"/>
              <a:t>‘instance-1;instance-2’</a:t>
            </a:r>
          </a:p>
          <a:p>
            <a:pPr lvl="1"/>
            <a:r>
              <a:rPr lang="en-US" dirty="0" err="1"/>
              <a:t>tags.item</a:t>
            </a:r>
            <a:r>
              <a:rPr lang="en-US" dirty="0"/>
              <a:t> all </a:t>
            </a:r>
            <a:r>
              <a:rPr lang="en-US" dirty="0" smtClean="0"/>
              <a:t>‘tag1;tag2’</a:t>
            </a:r>
          </a:p>
          <a:p>
            <a:r>
              <a:rPr lang="en-US" dirty="0" smtClean="0"/>
              <a:t> Factory services offer OData filter capability by default.</a:t>
            </a:r>
          </a:p>
          <a:p>
            <a:pPr lvl="1"/>
            <a:r>
              <a:rPr lang="en-US" dirty="0" smtClean="0"/>
              <a:t>GET /core/examples?$filter=name </a:t>
            </a:r>
            <a:r>
              <a:rPr lang="en-US" dirty="0" err="1" smtClean="0"/>
              <a:t>eq</a:t>
            </a:r>
            <a:r>
              <a:rPr lang="en-US" dirty="0" smtClean="0"/>
              <a:t> document1 would return all documents under the factory matching the criteria.</a:t>
            </a:r>
          </a:p>
          <a:p>
            <a:pPr lvl="1"/>
            <a:r>
              <a:rPr lang="en-US" dirty="0" smtClean="0"/>
              <a:t>Paginated results on a factory would return the first page result unlike </a:t>
            </a:r>
            <a:r>
              <a:rPr lang="en-US" dirty="0" err="1" smtClean="0"/>
              <a:t>QueryTasks</a:t>
            </a:r>
            <a:r>
              <a:rPr lang="en-US" dirty="0" smtClean="0"/>
              <a:t>, the ’</a:t>
            </a:r>
            <a:r>
              <a:rPr lang="en-US" dirty="0" err="1" smtClean="0"/>
              <a:t>nextPageLink</a:t>
            </a:r>
            <a:r>
              <a:rPr lang="en-US" dirty="0" smtClean="0"/>
              <a:t>’ would point to the second page.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36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41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VMware Theme">
  <a:themeElements>
    <a:clrScheme name="VMware-2016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AADB1E"/>
      </a:accent5>
      <a:accent6>
        <a:srgbClr val="387C2C"/>
      </a:accent6>
      <a:hlink>
        <a:srgbClr val="0095D3"/>
      </a:hlink>
      <a:folHlink>
        <a:srgbClr val="89CBDF"/>
      </a:folHlink>
    </a:clrScheme>
    <a:fontScheme name="VMware-201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">
      <a:srgbClr val="9E3039"/>
    </a:custClr>
    <a:custClr name="Custom Color">
      <a:srgbClr val="F38B00"/>
    </a:custClr>
    <a:custClr name="Custom Color">
      <a:srgbClr val="003D79"/>
    </a:custClr>
  </a:custClrLst>
  <a:extLst>
    <a:ext uri="{05A4C25C-085E-4340-85A3-A5531E510DB2}">
      <thm15:themeFamily xmlns:thm15="http://schemas.microsoft.com/office/thememl/2012/main" name="VMware_white_16x9_2016" id="{90745E20-2193-2341-AB3E-A9023BB54EA0}" vid="{59F3BC64-D889-5546-8910-A307B354DB7E}"/>
    </a:ext>
  </a:extLst>
</a:theme>
</file>

<file path=ppt/theme/theme2.xml><?xml version="1.0" encoding="utf-8"?>
<a:theme xmlns:a="http://schemas.openxmlformats.org/drawingml/2006/main" name="Office Theme">
  <a:themeElements>
    <a:clrScheme name="VMware-2016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AADB1E"/>
      </a:accent5>
      <a:accent6>
        <a:srgbClr val="387C2C"/>
      </a:accent6>
      <a:hlink>
        <a:srgbClr val="0095D3"/>
      </a:hlink>
      <a:folHlink>
        <a:srgbClr val="89CBDF"/>
      </a:folHlink>
    </a:clrScheme>
    <a:fontScheme name="VMware-201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VMware-2016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AADB1E"/>
      </a:accent5>
      <a:accent6>
        <a:srgbClr val="387C2C"/>
      </a:accent6>
      <a:hlink>
        <a:srgbClr val="0095D3"/>
      </a:hlink>
      <a:folHlink>
        <a:srgbClr val="89CBDF"/>
      </a:folHlink>
    </a:clrScheme>
    <a:fontScheme name="VMware-201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VMware_white_16x9_2016</Template>
  <TotalTime>0</TotalTime>
  <Words>784</Words>
  <Application>Microsoft Macintosh PowerPoint</Application>
  <PresentationFormat>Custom</PresentationFormat>
  <Paragraphs>123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Courier New</vt:lpstr>
      <vt:lpstr>Wingdings</vt:lpstr>
      <vt:lpstr>VMware Theme</vt:lpstr>
      <vt:lpstr> Xenon Workshop - Queries</vt:lpstr>
      <vt:lpstr>Agenda</vt:lpstr>
      <vt:lpstr>Queries overview</vt:lpstr>
      <vt:lpstr>QueryTaskService</vt:lpstr>
      <vt:lpstr>Direct queries</vt:lpstr>
      <vt:lpstr>EXPAND_CONTENT queries</vt:lpstr>
      <vt:lpstr>String matching</vt:lpstr>
      <vt:lpstr>QueryTask</vt:lpstr>
      <vt:lpstr>QueryTask – task state explained</vt:lpstr>
      <vt:lpstr>QueryTask – task state explained</vt:lpstr>
      <vt:lpstr>QueryTask – Paginating Results</vt:lpstr>
      <vt:lpstr>QueryTask – Paginating Results</vt:lpstr>
      <vt:lpstr>QueryTask vs Local QueryTask</vt:lpstr>
      <vt:lpstr>Odata Query Support</vt:lpstr>
      <vt:lpstr>OData Query Support</vt:lpstr>
      <vt:lpstr>Questions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Vamsi Krishna Brahmajosyula</dc:creator>
  <cp:lastModifiedBy/>
  <cp:revision>1</cp:revision>
  <dcterms:created xsi:type="dcterms:W3CDTF">2017-01-05T16:26:53Z</dcterms:created>
  <dcterms:modified xsi:type="dcterms:W3CDTF">2017-01-19T20:02:12Z</dcterms:modified>
</cp:coreProperties>
</file>