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2" r:id="rId5"/>
    <p:sldId id="260" r:id="rId6"/>
    <p:sldId id="261" r:id="rId7"/>
    <p:sldId id="269" r:id="rId8"/>
    <p:sldId id="268" r:id="rId9"/>
    <p:sldId id="264" r:id="rId10"/>
    <p:sldId id="265" r:id="rId11"/>
    <p:sldId id="267" r:id="rId12"/>
    <p:sldId id="266" r:id="rId13"/>
    <p:sldId id="270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77"/>
    <p:restoredTop sz="94627"/>
  </p:normalViewPr>
  <p:slideViewPr>
    <p:cSldViewPr snapToGrid="0" snapToObjects="1">
      <p:cViewPr varScale="1">
        <p:scale>
          <a:sx n="116" d="100"/>
          <a:sy n="116" d="100"/>
        </p:scale>
        <p:origin x="5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60C0D-2E8A-A446-978A-CCA972DF54DD}" type="datetimeFigureOut">
              <a:rPr lang="en-US" smtClean="0"/>
              <a:t>1/13/17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32896-0C4C-9A4F-8BFA-613AF37D7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32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32896-0C4C-9A4F-8BFA-613AF37D72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66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23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9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1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07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81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3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75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99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2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4DC55-F970-FE4A-98F8-98E012B4CEC3}" type="datetimeFigureOut">
              <a:rPr lang="en-US" smtClean="0"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7E0C0-C852-8B46-A22D-848A93D3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3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vmware/xenon/blob/master/xenon-common/src/main/java/com/vmware/xenon/services/common/ExampleTaskService.java" TargetMode="External"/><Relationship Id="rId3" Type="http://schemas.openxmlformats.org/officeDocument/2006/relationships/hyperlink" Target="https://github.com/vmware/xenon/blob/master/xenon-common/src/main/java/com/vmware/xenon/services/common/TaskService.java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vmware/xenon/wiki/Highly-Available-Task-Tutoria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vmware/photon-model/blob/master/photon-model-tasks/src/main/java/com/vmware/photon/controller/model/tasks/SubTaskService.java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Tasks in Xenon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23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 in Xenon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03323"/>
            <a:ext cx="10515600" cy="4351338"/>
          </a:xfrm>
        </p:spPr>
        <p:txBody>
          <a:bodyPr/>
          <a:lstStyle/>
          <a:p>
            <a:r>
              <a:rPr lang="en-US" dirty="0" smtClean="0"/>
              <a:t>Tasks are </a:t>
            </a:r>
            <a:r>
              <a:rPr lang="en-US" dirty="0" err="1" smtClean="0"/>
              <a:t>StatefulServices</a:t>
            </a:r>
            <a:r>
              <a:rPr lang="en-US" dirty="0" smtClean="0"/>
              <a:t> that follow a particular design pattern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Track state machine information inside the </a:t>
            </a:r>
            <a:r>
              <a:rPr lang="en-US" dirty="0"/>
              <a:t>service </a:t>
            </a:r>
            <a:r>
              <a:rPr lang="en-US" dirty="0" smtClean="0"/>
              <a:t>state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Utilize </a:t>
            </a:r>
            <a:r>
              <a:rPr lang="en-US" dirty="0"/>
              <a:t>service callouts to perform </a:t>
            </a:r>
            <a:r>
              <a:rPr lang="en-US" u="sng" dirty="0"/>
              <a:t>asynchronous</a:t>
            </a:r>
            <a:r>
              <a:rPr lang="en-US" dirty="0"/>
              <a:t> work on behalf of the </a:t>
            </a:r>
            <a:r>
              <a:rPr lang="en-US" dirty="0" smtClean="0"/>
              <a:t>task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Follow a self-patching pattern to progress through the task workflow</a:t>
            </a:r>
          </a:p>
        </p:txBody>
      </p:sp>
    </p:spTree>
    <p:extLst>
      <p:ext uri="{BB962C8B-B14F-4D97-AF65-F5344CB8AC3E}">
        <p14:creationId xmlns:p14="http://schemas.microsoft.com/office/powerpoint/2010/main" val="150776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Service Workflow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1024305" y="1814513"/>
            <a:ext cx="1042987" cy="4376967"/>
            <a:chOff x="1538661" y="1814513"/>
            <a:chExt cx="1042987" cy="4376967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049137" y="2302526"/>
              <a:ext cx="22034" cy="38889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538661" y="1814513"/>
              <a:ext cx="10429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Client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735054" y="1814513"/>
            <a:ext cx="1614487" cy="4376967"/>
            <a:chOff x="5247602" y="1814513"/>
            <a:chExt cx="1614487" cy="437696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6043828" y="2302526"/>
              <a:ext cx="22034" cy="38889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247602" y="1814513"/>
              <a:ext cx="16144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Factory Service</a:t>
              </a:r>
              <a:endParaRPr lang="en-US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017303" y="1814513"/>
            <a:ext cx="1771650" cy="4389417"/>
            <a:chOff x="8850676" y="1814513"/>
            <a:chExt cx="1771650" cy="4389417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9725484" y="2314976"/>
              <a:ext cx="22034" cy="38889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8850676" y="1814513"/>
              <a:ext cx="17716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Task Service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556815" y="2203728"/>
            <a:ext cx="2952431" cy="369332"/>
            <a:chOff x="2060154" y="2183845"/>
            <a:chExt cx="4107456" cy="369332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2060154" y="2514600"/>
              <a:ext cx="4107456" cy="142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070895" y="2183845"/>
              <a:ext cx="20859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POST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75348" y="2388394"/>
            <a:ext cx="3316763" cy="369332"/>
            <a:chOff x="6189645" y="2368511"/>
            <a:chExt cx="4107456" cy="369332"/>
          </a:xfrm>
        </p:grpSpPr>
        <p:cxnSp>
          <p:nvCxnSpPr>
            <p:cNvPr id="15" name="Straight Arrow Connector 14"/>
            <p:cNvCxnSpPr/>
            <p:nvPr/>
          </p:nvCxnSpPr>
          <p:spPr>
            <a:xfrm>
              <a:off x="6189645" y="2681764"/>
              <a:ext cx="41074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7028936" y="2368511"/>
              <a:ext cx="2428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Create task service</a:t>
              </a:r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534781" y="2871550"/>
            <a:ext cx="6379364" cy="369332"/>
            <a:chOff x="2060154" y="2923587"/>
            <a:chExt cx="8236947" cy="369332"/>
          </a:xfrm>
        </p:grpSpPr>
        <p:cxnSp>
          <p:nvCxnSpPr>
            <p:cNvPr id="20" name="Straight Arrow Connector 19"/>
            <p:cNvCxnSpPr/>
            <p:nvPr/>
          </p:nvCxnSpPr>
          <p:spPr>
            <a:xfrm flipH="1">
              <a:off x="2060154" y="2923587"/>
              <a:ext cx="823694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189645" y="2923587"/>
              <a:ext cx="4107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Respond: Accepted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892111" y="3034625"/>
            <a:ext cx="3360831" cy="369332"/>
            <a:chOff x="7892111" y="3034625"/>
            <a:chExt cx="3360831" cy="369332"/>
          </a:xfrm>
        </p:grpSpPr>
        <p:sp>
          <p:nvSpPr>
            <p:cNvPr id="23" name="Freeform 22"/>
            <p:cNvSpPr/>
            <p:nvPr/>
          </p:nvSpPr>
          <p:spPr>
            <a:xfrm>
              <a:off x="7892111" y="3083560"/>
              <a:ext cx="400180" cy="271463"/>
            </a:xfrm>
            <a:custGeom>
              <a:avLst/>
              <a:gdLst>
                <a:gd name="connsiteX0" fmla="*/ 28617 w 400180"/>
                <a:gd name="connsiteY0" fmla="*/ 0 h 271463"/>
                <a:gd name="connsiteX1" fmla="*/ 400092 w 400180"/>
                <a:gd name="connsiteY1" fmla="*/ 157163 h 271463"/>
                <a:gd name="connsiteX2" fmla="*/ 42 w 400180"/>
                <a:gd name="connsiteY2" fmla="*/ 271463 h 27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180" h="271463">
                  <a:moveTo>
                    <a:pt x="28617" y="0"/>
                  </a:moveTo>
                  <a:cubicBezTo>
                    <a:pt x="216735" y="55959"/>
                    <a:pt x="404854" y="111919"/>
                    <a:pt x="400092" y="157163"/>
                  </a:cubicBezTo>
                  <a:cubicBezTo>
                    <a:pt x="395330" y="202407"/>
                    <a:pt x="-4721" y="204788"/>
                    <a:pt x="42" y="271463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458194" y="3034625"/>
              <a:ext cx="27947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Self-patch to STARTED state</a:t>
              </a:r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914145" y="3527782"/>
            <a:ext cx="3030074" cy="369332"/>
            <a:chOff x="7914145" y="3527782"/>
            <a:chExt cx="3030074" cy="369332"/>
          </a:xfrm>
        </p:grpSpPr>
        <p:cxnSp>
          <p:nvCxnSpPr>
            <p:cNvPr id="30" name="Straight Arrow Connector 29"/>
            <p:cNvCxnSpPr/>
            <p:nvPr/>
          </p:nvCxnSpPr>
          <p:spPr>
            <a:xfrm>
              <a:off x="7914145" y="3712448"/>
              <a:ext cx="37814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8458194" y="3527782"/>
              <a:ext cx="24860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Start asynchronous work</a:t>
              </a:r>
              <a:endParaRPr lang="en-US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914145" y="4070071"/>
            <a:ext cx="3366116" cy="369332"/>
            <a:chOff x="7914145" y="3535516"/>
            <a:chExt cx="2965291" cy="369332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7914145" y="3712448"/>
              <a:ext cx="378146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8393411" y="3535516"/>
              <a:ext cx="24860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Work completes</a:t>
              </a:r>
              <a:endParaRPr lang="en-US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919430" y="4616372"/>
            <a:ext cx="3360831" cy="369332"/>
            <a:chOff x="7892111" y="3034625"/>
            <a:chExt cx="3360831" cy="369332"/>
          </a:xfrm>
        </p:grpSpPr>
        <p:sp>
          <p:nvSpPr>
            <p:cNvPr id="37" name="Freeform 36"/>
            <p:cNvSpPr/>
            <p:nvPr/>
          </p:nvSpPr>
          <p:spPr>
            <a:xfrm>
              <a:off x="7892111" y="3083560"/>
              <a:ext cx="400180" cy="271463"/>
            </a:xfrm>
            <a:custGeom>
              <a:avLst/>
              <a:gdLst>
                <a:gd name="connsiteX0" fmla="*/ 28617 w 400180"/>
                <a:gd name="connsiteY0" fmla="*/ 0 h 271463"/>
                <a:gd name="connsiteX1" fmla="*/ 400092 w 400180"/>
                <a:gd name="connsiteY1" fmla="*/ 157163 h 271463"/>
                <a:gd name="connsiteX2" fmla="*/ 42 w 400180"/>
                <a:gd name="connsiteY2" fmla="*/ 271463 h 27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180" h="271463">
                  <a:moveTo>
                    <a:pt x="28617" y="0"/>
                  </a:moveTo>
                  <a:cubicBezTo>
                    <a:pt x="216735" y="55959"/>
                    <a:pt x="404854" y="111919"/>
                    <a:pt x="400092" y="157163"/>
                  </a:cubicBezTo>
                  <a:cubicBezTo>
                    <a:pt x="395330" y="202407"/>
                    <a:pt x="-4721" y="204788"/>
                    <a:pt x="42" y="271463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458194" y="3034625"/>
              <a:ext cx="27947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Self-patch to next state</a:t>
              </a:r>
              <a:endParaRPr lang="en-US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556815" y="4917043"/>
            <a:ext cx="6346313" cy="397907"/>
            <a:chOff x="1556815" y="4917043"/>
            <a:chExt cx="6346313" cy="397907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1556815" y="5286375"/>
              <a:ext cx="6346313" cy="285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2199149" y="4917043"/>
              <a:ext cx="1667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GET</a:t>
              </a:r>
              <a:endParaRPr lang="en-US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529258" y="5528192"/>
            <a:ext cx="6379364" cy="369332"/>
            <a:chOff x="2060154" y="2923587"/>
            <a:chExt cx="8236947" cy="369332"/>
          </a:xfrm>
        </p:grpSpPr>
        <p:cxnSp>
          <p:nvCxnSpPr>
            <p:cNvPr id="44" name="Straight Arrow Connector 43"/>
            <p:cNvCxnSpPr/>
            <p:nvPr/>
          </p:nvCxnSpPr>
          <p:spPr>
            <a:xfrm flipH="1">
              <a:off x="2060154" y="2923587"/>
              <a:ext cx="823694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189645" y="2923587"/>
              <a:ext cx="4107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Respond: Current state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4761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Implementation: Service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01695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public class</a:t>
            </a:r>
            <a:r>
              <a:rPr lang="en-US" sz="16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MyTaskService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extends</a:t>
            </a:r>
            <a:r>
              <a:rPr lang="en-US" sz="16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StatefulService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{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i="1" dirty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i="1" dirty="0">
                <a:latin typeface="Menlo" charset="0"/>
                <a:ea typeface="Menlo" charset="0"/>
                <a:cs typeface="Menlo" charset="0"/>
              </a:rPr>
            </a:br>
            <a:r>
              <a:rPr lang="en-US" sz="1600" i="1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public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enum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SubStage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{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600" b="1" i="1" dirty="0" smtClean="0">
                <a:solidFill>
                  <a:srgbClr val="7030A0"/>
                </a:solidFill>
                <a:latin typeface="Menlo" charset="0"/>
                <a:ea typeface="Menlo" charset="0"/>
                <a:cs typeface="Menlo" charset="0"/>
              </a:rPr>
              <a:t>QUERY_MY_DOCUMENTS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, </a:t>
            </a:r>
            <a:r>
              <a:rPr lang="en-US" sz="1600" b="1" i="1" dirty="0" smtClean="0">
                <a:solidFill>
                  <a:srgbClr val="7030A0"/>
                </a:solidFill>
                <a:latin typeface="Menlo" charset="0"/>
                <a:ea typeface="Menlo" charset="0"/>
                <a:cs typeface="Menlo" charset="0"/>
              </a:rPr>
              <a:t>DELETE_MY_DOCUMENTS</a:t>
            </a:r>
            <a:r>
              <a:rPr lang="en-US" sz="1600" b="1" i="1" dirty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b="1" i="1" dirty="0">
                <a:latin typeface="Menlo" charset="0"/>
                <a:ea typeface="Menlo" charset="0"/>
                <a:cs typeface="Menlo" charset="0"/>
              </a:rPr>
            </a:br>
            <a:r>
              <a:rPr lang="en-US" sz="1600" b="1" i="1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}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public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static class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MyTaskServiceState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extends</a:t>
            </a:r>
            <a:r>
              <a:rPr lang="en-US" sz="16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ServiceDocument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{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        // Common </a:t>
            </a:r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TaskState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 structure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public</a:t>
            </a:r>
            <a:r>
              <a:rPr lang="en-US" sz="1600" b="1" dirty="0" smtClean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TaskState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b="1" dirty="0" err="1" smtClean="0">
                <a:solidFill>
                  <a:srgbClr val="7030A0"/>
                </a:solidFill>
                <a:latin typeface="Menlo" charset="0"/>
                <a:ea typeface="Menlo" charset="0"/>
                <a:cs typeface="Menlo" charset="0"/>
              </a:rPr>
              <a:t>taskInfo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;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        // Task-specific workflow stage record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public</a:t>
            </a:r>
            <a:r>
              <a:rPr lang="en-US" sz="16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SubStage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b="1" dirty="0" err="1">
                <a:solidFill>
                  <a:srgbClr val="7030A0"/>
                </a:solidFill>
                <a:latin typeface="Menlo" charset="0"/>
                <a:ea typeface="Menlo" charset="0"/>
                <a:cs typeface="Menlo" charset="0"/>
              </a:rPr>
              <a:t>subStage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;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        // Task-specific local state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i="1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public</a:t>
            </a:r>
            <a:r>
              <a:rPr lang="en-US" sz="16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QueryTask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b="1" dirty="0" err="1" smtClean="0">
                <a:solidFill>
                  <a:srgbClr val="7030A0"/>
                </a:solidFill>
                <a:latin typeface="Menlo" charset="0"/>
                <a:ea typeface="Menlo" charset="0"/>
                <a:cs typeface="Menlo" charset="0"/>
              </a:rPr>
              <a:t>myQueryTask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;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}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}</a:t>
            </a:r>
            <a:endParaRPr lang="en-US" sz="1600" dirty="0">
              <a:latin typeface="Menlo" charset="0"/>
              <a:ea typeface="Menlo" charset="0"/>
              <a:cs typeface="Menl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23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Implementation: </a:t>
            </a:r>
            <a:r>
              <a:rPr lang="en-US" dirty="0" err="1" smtClean="0"/>
              <a:t>handleStart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Menlo" charset="0"/>
                <a:ea typeface="Menlo" charset="0"/>
                <a:cs typeface="Menlo" charset="0"/>
              </a:rPr>
              <a:t>@</a:t>
            </a:r>
            <a:r>
              <a:rPr lang="en-US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nlo" charset="0"/>
                <a:ea typeface="Menlo" charset="0"/>
                <a:cs typeface="Menlo" charset="0"/>
              </a:rPr>
              <a:t>Override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>
                <a:latin typeface="Menlo" charset="0"/>
                <a:ea typeface="Menlo" charset="0"/>
                <a:cs typeface="Menlo" charset="0"/>
              </a:rPr>
            </a:b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public void</a:t>
            </a:r>
            <a:r>
              <a:rPr lang="en-US" sz="16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handleStart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(Operation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taskOperation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) {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MyTaskServiceState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task =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validateStartPost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taskOperation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);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if</a:t>
            </a:r>
            <a:r>
              <a:rPr lang="en-US" sz="16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(task ==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null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) {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return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;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}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</a:t>
            </a:r>
            <a:r>
              <a:rPr lang="en-US" sz="1600" i="1" dirty="0" smtClean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600" i="1" dirty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// </a:t>
            </a:r>
            <a:r>
              <a:rPr lang="en-US" sz="1600" i="1" dirty="0" smtClean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Initialize state and set task stage to CREATED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initializeState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(task,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taskOperation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);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i="1" dirty="0" smtClean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    // Record initial state and notify callers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taskOperation.setBody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(task)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        .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setStatusCode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(STATUS_CODE_ACCEPTED)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        .complete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();</a:t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i="1" dirty="0" smtClean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    // Send self-patch to </a:t>
            </a:r>
            <a:r>
              <a:rPr lang="en-US" sz="1600" i="1" dirty="0" smtClean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STARTED </a:t>
            </a:r>
            <a:r>
              <a:rPr lang="en-US" sz="1600" i="1" dirty="0" smtClean="0">
                <a:solidFill>
                  <a:schemeClr val="bg2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state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sendSelfPatch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(task, </a:t>
            </a:r>
            <a:r>
              <a:rPr lang="en-US" sz="1600" dirty="0" err="1" smtClean="0">
                <a:latin typeface="Menlo" charset="0"/>
                <a:ea typeface="Menlo" charset="0"/>
                <a:cs typeface="Menlo" charset="0"/>
              </a:rPr>
              <a:t>TaskStage.STARTED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, null);</a:t>
            </a: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6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600" dirty="0" smtClean="0">
                <a:latin typeface="Menlo" charset="0"/>
                <a:ea typeface="Menlo" charset="0"/>
                <a:cs typeface="Menl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2400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Implementation: </a:t>
            </a:r>
            <a:r>
              <a:rPr lang="en-US" dirty="0" err="1" smtClean="0"/>
              <a:t>handlePatch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nlo" charset="0"/>
                <a:ea typeface="Menlo" charset="0"/>
                <a:cs typeface="Menlo" charset="0"/>
              </a:rPr>
              <a:t>@Override</a:t>
            </a:r>
            <a:r>
              <a:rPr lang="en-US" sz="1400" dirty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400" dirty="0">
                <a:latin typeface="Menlo" charset="0"/>
                <a:ea typeface="Menlo" charset="0"/>
                <a:cs typeface="Menlo" charset="0"/>
              </a:rPr>
            </a:b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public void</a:t>
            </a:r>
            <a:r>
              <a:rPr lang="en-US" sz="14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handlePatch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(Operation patch) {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MyTaskServiceState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currentTask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=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getState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(patch);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MyTaskServiceState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patchBody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=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getBody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(patch);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if</a:t>
            </a:r>
            <a:r>
              <a:rPr lang="en-US" sz="14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(!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validateTransition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(patch,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currentTask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,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patchBody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)) {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return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;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}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updateState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currentTask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,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patchBody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);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patch.complete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();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/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switch</a:t>
            </a:r>
            <a:r>
              <a:rPr lang="en-US" sz="14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patchBody.</a:t>
            </a:r>
            <a:r>
              <a:rPr lang="en-US" sz="1400" b="1" dirty="0" err="1">
                <a:solidFill>
                  <a:srgbClr val="7030A0"/>
                </a:solidFill>
                <a:latin typeface="Menlo" charset="0"/>
                <a:ea typeface="Menlo" charset="0"/>
                <a:cs typeface="Menlo" charset="0"/>
              </a:rPr>
              <a:t>taskInfo</a:t>
            </a:r>
            <a:r>
              <a:rPr lang="en-US" sz="1400" dirty="0" err="1" smtClean="0">
                <a:solidFill>
                  <a:srgbClr val="7030A0"/>
                </a:solidFill>
                <a:latin typeface="Menlo" charset="0"/>
                <a:ea typeface="Menlo" charset="0"/>
                <a:cs typeface="Menlo" charset="0"/>
              </a:rPr>
              <a:t>.</a:t>
            </a:r>
            <a:r>
              <a:rPr lang="en-US" sz="1400" b="1" dirty="0" err="1">
                <a:solidFill>
                  <a:srgbClr val="7030A0"/>
                </a:solidFill>
                <a:latin typeface="Menlo" charset="0"/>
                <a:ea typeface="Menlo" charset="0"/>
                <a:cs typeface="Menlo" charset="0"/>
              </a:rPr>
              <a:t>stage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) {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case</a:t>
            </a:r>
            <a:r>
              <a:rPr lang="en-US" sz="14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400" b="1" i="1" dirty="0">
                <a:solidFill>
                  <a:srgbClr val="7030A0"/>
                </a:solidFill>
                <a:latin typeface="Menlo" charset="0"/>
                <a:ea typeface="Menlo" charset="0"/>
                <a:cs typeface="Menlo" charset="0"/>
              </a:rPr>
              <a:t>CREATED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: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400" i="1" dirty="0">
                <a:latin typeface="Menlo" charset="0"/>
                <a:ea typeface="Menlo" charset="0"/>
                <a:cs typeface="Menlo" charset="0"/>
              </a:rPr>
              <a:t>// Won't happen: </a:t>
            </a:r>
            <a:r>
              <a:rPr lang="en-US" sz="1400" i="1" dirty="0" err="1">
                <a:latin typeface="Menlo" charset="0"/>
                <a:ea typeface="Menlo" charset="0"/>
                <a:cs typeface="Menlo" charset="0"/>
              </a:rPr>
              <a:t>validateTransition</a:t>
            </a:r>
            <a:r>
              <a:rPr lang="en-US" sz="1400" i="1" dirty="0">
                <a:latin typeface="Menlo" charset="0"/>
                <a:ea typeface="Menlo" charset="0"/>
                <a:cs typeface="Menlo" charset="0"/>
              </a:rPr>
              <a:t> reports error</a:t>
            </a:r>
            <a:br>
              <a:rPr lang="en-US" sz="1400" i="1" dirty="0">
                <a:latin typeface="Menlo" charset="0"/>
                <a:ea typeface="Menlo" charset="0"/>
                <a:cs typeface="Menlo" charset="0"/>
              </a:rPr>
            </a:br>
            <a:r>
              <a:rPr lang="en-US" sz="1400" i="1" dirty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break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;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case</a:t>
            </a:r>
            <a:r>
              <a:rPr lang="en-US" sz="1400" b="1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400" b="1" i="1" dirty="0">
                <a:solidFill>
                  <a:srgbClr val="7030A0"/>
                </a:solidFill>
                <a:latin typeface="Menlo" charset="0"/>
                <a:ea typeface="Menlo" charset="0"/>
                <a:cs typeface="Menlo" charset="0"/>
              </a:rPr>
              <a:t>STARTED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: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handleSubstage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sz="1400" dirty="0" err="1" smtClean="0">
                <a:latin typeface="Menlo" charset="0"/>
                <a:ea typeface="Menlo" charset="0"/>
                <a:cs typeface="Menlo" charset="0"/>
              </a:rPr>
              <a:t>patchBody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);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break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;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default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: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enlo" charset="0"/>
                <a:ea typeface="Menlo" charset="0"/>
                <a:cs typeface="Menlo" charset="0"/>
              </a:rPr>
              <a:t>break</a:t>
            </a: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;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    }</a:t>
            </a:r>
            <a:br>
              <a:rPr lang="en-US" sz="1400" dirty="0" smtClean="0">
                <a:latin typeface="Menlo" charset="0"/>
                <a:ea typeface="Menlo" charset="0"/>
                <a:cs typeface="Menlo" charset="0"/>
              </a:rPr>
            </a:br>
            <a:r>
              <a:rPr lang="en-US" sz="1400" dirty="0" smtClean="0">
                <a:latin typeface="Menlo" charset="0"/>
                <a:ea typeface="Menlo" charset="0"/>
                <a:cs typeface="Menlo" charset="0"/>
              </a:rPr>
              <a:t>}</a:t>
            </a:r>
          </a:p>
          <a:p>
            <a:endParaRPr lang="en-US" sz="1400" dirty="0">
              <a:latin typeface="Menlo" charset="0"/>
              <a:ea typeface="Menlo" charset="0"/>
              <a:cs typeface="Menl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4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Implementation: Code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ExampleTaskService.java</a:t>
            </a:r>
            <a:r>
              <a:rPr lang="en-US" dirty="0" smtClean="0"/>
              <a:t> and </a:t>
            </a:r>
            <a:r>
              <a:rPr lang="en-US" dirty="0" smtClean="0">
                <a:hlinkClick r:id="rId3"/>
              </a:rPr>
              <a:t>TaskService.java</a:t>
            </a:r>
            <a:endParaRPr lang="en-US" dirty="0" smtClean="0"/>
          </a:p>
          <a:p>
            <a:r>
              <a:rPr lang="en-US" dirty="0" err="1" smtClean="0"/>
              <a:t>TaskService</a:t>
            </a:r>
            <a:r>
              <a:rPr lang="en-US" dirty="0" smtClean="0"/>
              <a:t> provides a common implementation of task patterns with defined extension points</a:t>
            </a:r>
          </a:p>
          <a:p>
            <a:pPr lvl="1"/>
            <a:r>
              <a:rPr lang="en-US" dirty="0" err="1" smtClean="0"/>
              <a:t>validateStartPost</a:t>
            </a:r>
            <a:r>
              <a:rPr lang="en-US" dirty="0"/>
              <a:t> </a:t>
            </a:r>
            <a:r>
              <a:rPr lang="en-US" dirty="0" smtClean="0"/>
              <a:t>allows validation of the initial POST body</a:t>
            </a:r>
          </a:p>
          <a:p>
            <a:pPr lvl="1"/>
            <a:r>
              <a:rPr lang="en-US" dirty="0" err="1" smtClean="0"/>
              <a:t>initializeState</a:t>
            </a:r>
            <a:r>
              <a:rPr lang="en-US" dirty="0" smtClean="0"/>
              <a:t> allows customization of the initial self-PATCH body</a:t>
            </a:r>
          </a:p>
          <a:p>
            <a:pPr lvl="1"/>
            <a:r>
              <a:rPr lang="en-US" dirty="0" err="1" smtClean="0"/>
              <a:t>validateTransition</a:t>
            </a:r>
            <a:r>
              <a:rPr lang="en-US" dirty="0" smtClean="0"/>
              <a:t> allows validation of PATCH bodies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3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some cases, you don’t want callers to have to poll the task status!</a:t>
            </a:r>
          </a:p>
          <a:p>
            <a:pPr lvl="1"/>
            <a:r>
              <a:rPr lang="en-US" dirty="0" smtClean="0"/>
              <a:t>Short-running tasks</a:t>
            </a:r>
          </a:p>
          <a:p>
            <a:pPr lvl="1"/>
            <a:r>
              <a:rPr lang="en-US" dirty="0" smtClean="0"/>
              <a:t>Local, non-replicated tasks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TaskFactoryService</a:t>
            </a:r>
            <a:r>
              <a:rPr lang="en-US" dirty="0" smtClean="0"/>
              <a:t> </a:t>
            </a:r>
            <a:r>
              <a:rPr lang="en-US" dirty="0" smtClean="0"/>
              <a:t>provides support for “direct” </a:t>
            </a:r>
            <a:r>
              <a:rPr lang="en-US" dirty="0" smtClean="0"/>
              <a:t>tasks</a:t>
            </a:r>
          </a:p>
          <a:p>
            <a:pPr lvl="1"/>
            <a:r>
              <a:rPr lang="en-US" dirty="0" smtClean="0"/>
              <a:t>Initial factory service POST is not completed when the child service starts</a:t>
            </a:r>
          </a:p>
          <a:p>
            <a:pPr lvl="1"/>
            <a:r>
              <a:rPr lang="en-US" dirty="0" smtClean="0"/>
              <a:t>Factory service listens for updates to the child task service, completes the operation when the task transitions to a terminal state (FINISHED, FAILED, CANCELLED)</a:t>
            </a:r>
          </a:p>
          <a:p>
            <a:pPr lvl="1"/>
            <a:r>
              <a:rPr lang="en-US" dirty="0" smtClean="0"/>
              <a:t>Callers receive an HTTP response containing the final task state</a:t>
            </a:r>
          </a:p>
          <a:p>
            <a:r>
              <a:rPr lang="en-US" dirty="0" smtClean="0"/>
              <a:t>Users of this pattern </a:t>
            </a:r>
            <a:r>
              <a:rPr lang="en-US" u="sng" dirty="0" smtClean="0"/>
              <a:t>must</a:t>
            </a:r>
            <a:r>
              <a:rPr lang="en-US" dirty="0" smtClean="0"/>
              <a:t> enable connection sharing (e.g. HTTP/2)!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4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Highly Available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they are </a:t>
            </a:r>
            <a:r>
              <a:rPr lang="en-US" dirty="0" err="1" smtClean="0"/>
              <a:t>StatefulServices</a:t>
            </a:r>
            <a:r>
              <a:rPr lang="en-US" dirty="0" smtClean="0"/>
              <a:t>, tasks can specify service options!</a:t>
            </a:r>
          </a:p>
          <a:p>
            <a:pPr lvl="1"/>
            <a:r>
              <a:rPr lang="en-US" dirty="0" err="1" smtClean="0"/>
              <a:t>ServiceOption.REPLICATION</a:t>
            </a:r>
            <a:r>
              <a:rPr lang="en-US" dirty="0" smtClean="0"/>
              <a:t> replicates task state to all nodes</a:t>
            </a:r>
          </a:p>
          <a:p>
            <a:pPr lvl="1"/>
            <a:r>
              <a:rPr lang="en-US" dirty="0" err="1" smtClean="0"/>
              <a:t>ServiceOption.OWNER_SELECTION</a:t>
            </a:r>
            <a:r>
              <a:rPr lang="en-US" dirty="0" smtClean="0"/>
              <a:t> ensures a task runs on only one node</a:t>
            </a:r>
          </a:p>
          <a:p>
            <a:pPr lvl="2"/>
            <a:r>
              <a:rPr lang="en-US" dirty="0" smtClean="0"/>
              <a:t>Updates are serialized and are executed only on the owner node</a:t>
            </a:r>
          </a:p>
          <a:p>
            <a:pPr lvl="2"/>
            <a:r>
              <a:rPr lang="en-US" dirty="0" smtClean="0"/>
              <a:t>Service callouts, including periodic maintenance, are executed only on the owner node</a:t>
            </a:r>
          </a:p>
          <a:p>
            <a:pPr lvl="2"/>
            <a:r>
              <a:rPr lang="en-US" dirty="0" smtClean="0"/>
              <a:t>Other nodes receive and persist state updates through replication, but take no action</a:t>
            </a:r>
          </a:p>
        </p:txBody>
      </p:sp>
    </p:spTree>
    <p:extLst>
      <p:ext uri="{BB962C8B-B14F-4D97-AF65-F5344CB8AC3E}">
        <p14:creationId xmlns:p14="http://schemas.microsoft.com/office/powerpoint/2010/main" val="206099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Highly Available Tasks: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github.com/vmware/xenon/wiki/Highly-Available-Task-Tutorial</a:t>
            </a:r>
            <a:r>
              <a:rPr lang="en-US" dirty="0" smtClean="0"/>
              <a:t> for example contents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61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Highly Available Tasks: Failover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Nodes can fail at any time – including in the middle of a task!</a:t>
            </a:r>
          </a:p>
          <a:p>
            <a:r>
              <a:rPr lang="en-US" dirty="0" smtClean="0"/>
              <a:t>Services which are REPLICATED and OWNER_SELECTED will be restarted on other nodes, but </a:t>
            </a:r>
            <a:r>
              <a:rPr lang="is-IS" dirty="0" smtClean="0"/>
              <a:t>…</a:t>
            </a:r>
            <a:endParaRPr lang="en-US" dirty="0" smtClean="0"/>
          </a:p>
          <a:p>
            <a:pPr lvl="1"/>
            <a:r>
              <a:rPr lang="en-US" dirty="0" err="1" smtClean="0"/>
              <a:t>handleStart</a:t>
            </a:r>
            <a:r>
              <a:rPr lang="en-US" dirty="0" smtClean="0"/>
              <a:t> will </a:t>
            </a:r>
            <a:r>
              <a:rPr lang="en-US" u="sng" dirty="0" smtClean="0"/>
              <a:t>not</a:t>
            </a:r>
            <a:r>
              <a:rPr lang="en-US" dirty="0" smtClean="0"/>
              <a:t> be invoked on the new owner node</a:t>
            </a:r>
          </a:p>
          <a:p>
            <a:pPr lvl="1"/>
            <a:r>
              <a:rPr lang="en-US" dirty="0" err="1" smtClean="0"/>
              <a:t>TaskService</a:t>
            </a:r>
            <a:r>
              <a:rPr lang="en-US" dirty="0" smtClean="0"/>
              <a:t> will </a:t>
            </a:r>
            <a:r>
              <a:rPr lang="en-US" u="sng" dirty="0" smtClean="0"/>
              <a:t>not</a:t>
            </a:r>
            <a:r>
              <a:rPr lang="en-US" dirty="0" smtClean="0"/>
              <a:t> restart </a:t>
            </a:r>
            <a:r>
              <a:rPr lang="en-US" dirty="0" err="1" smtClean="0"/>
              <a:t>async</a:t>
            </a:r>
            <a:r>
              <a:rPr lang="en-US" dirty="0" smtClean="0"/>
              <a:t> work with a new patch</a:t>
            </a:r>
          </a:p>
          <a:p>
            <a:r>
              <a:rPr lang="en-US" dirty="0" err="1" smtClean="0"/>
              <a:t>Restartable</a:t>
            </a:r>
            <a:r>
              <a:rPr lang="en-US" dirty="0" smtClean="0"/>
              <a:t> tasks require certain attributes</a:t>
            </a:r>
          </a:p>
          <a:p>
            <a:pPr lvl="1"/>
            <a:r>
              <a:rPr lang="en-US" dirty="0" smtClean="0"/>
              <a:t>Idempotent sub-stages – service can be started in any state</a:t>
            </a:r>
          </a:p>
          <a:p>
            <a:pPr lvl="1"/>
            <a:r>
              <a:rPr lang="en-US" dirty="0" smtClean="0"/>
              <a:t>Carefully crafted logic to handle task </a:t>
            </a:r>
            <a:r>
              <a:rPr lang="en-US" dirty="0" smtClean="0"/>
              <a:t>restarts</a:t>
            </a:r>
          </a:p>
          <a:p>
            <a:pPr lvl="2"/>
            <a:r>
              <a:rPr lang="en-US" dirty="0" smtClean="0"/>
              <a:t>Services can override </a:t>
            </a:r>
            <a:r>
              <a:rPr lang="en-US" dirty="0" err="1" smtClean="0"/>
              <a:t>handleNodeGroupMaintenance</a:t>
            </a:r>
            <a:r>
              <a:rPr lang="en-US" dirty="0" smtClean="0"/>
              <a:t> to receive notifications when document ownership has changed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54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Hierarchies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often useful to decompose a task into component pieces</a:t>
            </a:r>
          </a:p>
          <a:p>
            <a:pPr lvl="1"/>
            <a:r>
              <a:rPr lang="en-US" dirty="0" smtClean="0"/>
              <a:t>Code simplification, task reuse, fan-in / fan-out, etc.</a:t>
            </a:r>
          </a:p>
          <a:p>
            <a:pPr lvl="1"/>
            <a:r>
              <a:rPr lang="en-US" dirty="0" smtClean="0"/>
              <a:t>Storage of large intermediate state which shouldn’t be replicated</a:t>
            </a:r>
          </a:p>
          <a:p>
            <a:r>
              <a:rPr lang="en-US" dirty="0" smtClean="0"/>
              <a:t>Tasks can create sub-tasks just like clients</a:t>
            </a:r>
          </a:p>
          <a:p>
            <a:pPr lvl="1"/>
            <a:r>
              <a:rPr lang="en-US" dirty="0" smtClean="0"/>
              <a:t>In most cases, child tasks are not REPLICATED or OWNER_SELECTED</a:t>
            </a:r>
          </a:p>
          <a:p>
            <a:pPr lvl="1"/>
            <a:r>
              <a:rPr lang="en-US" dirty="0" smtClean="0"/>
              <a:t>These options can be enabled</a:t>
            </a:r>
          </a:p>
          <a:p>
            <a:r>
              <a:rPr lang="en-US" dirty="0" smtClean="0"/>
              <a:t>Tasks must coordinate in order to make forward progress</a:t>
            </a:r>
          </a:p>
          <a:p>
            <a:pPr lvl="1"/>
            <a:r>
              <a:rPr lang="en-US" dirty="0" smtClean="0"/>
              <a:t>Recommended approach: message passing</a:t>
            </a:r>
          </a:p>
          <a:p>
            <a:pPr lvl="1"/>
            <a:r>
              <a:rPr lang="en-US" dirty="0" smtClean="0"/>
              <a:t>Child tasks are created with the document self-link of a parent task and notify the parent on termination (successful </a:t>
            </a:r>
            <a:r>
              <a:rPr lang="en-US" u="sng" dirty="0" smtClean="0"/>
              <a:t>or</a:t>
            </a:r>
            <a:r>
              <a:rPr lang="en-US" dirty="0" smtClean="0"/>
              <a:t> failed)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2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Hierarchies: Fan-out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github.com/vmware/photon-model/blob/master/photon-model-tasks/src/main/java/com/vmware/photon/controller/model/tasks/SubTaskService.java</a:t>
            </a:r>
            <a:r>
              <a:rPr lang="en-US" dirty="0" smtClean="0"/>
              <a:t> for example contents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14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“Fire and forget”</a:t>
            </a:r>
          </a:p>
          <a:p>
            <a:pPr lvl="1"/>
            <a:r>
              <a:rPr lang="en-US" dirty="0" smtClean="0"/>
              <a:t>A fire and forget task can be modeled as a simple, non-replicated task service</a:t>
            </a:r>
          </a:p>
          <a:p>
            <a:pPr lvl="1"/>
            <a:r>
              <a:rPr lang="en-US" dirty="0" smtClean="0"/>
              <a:t>Task services can self-delete on transition to a completion stage</a:t>
            </a:r>
          </a:p>
          <a:p>
            <a:r>
              <a:rPr lang="en-US" dirty="0" smtClean="0"/>
              <a:t>Cancellation</a:t>
            </a:r>
          </a:p>
          <a:p>
            <a:pPr lvl="1"/>
            <a:r>
              <a:rPr lang="en-US" dirty="0" smtClean="0"/>
              <a:t>Tasks can self-patch to FAILED or CANCELLED from periodic maintenance</a:t>
            </a:r>
          </a:p>
          <a:p>
            <a:pPr lvl="1"/>
            <a:r>
              <a:rPr lang="en-US" dirty="0" smtClean="0"/>
              <a:t>Note this won’t cancel asynchronous work which is executing on the task’s behalf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71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6253</TotalTime>
  <Words>574</Words>
  <Application>Microsoft Macintosh PowerPoint</Application>
  <PresentationFormat>Widescreen</PresentationFormat>
  <Paragraphs>78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Calibri Light</vt:lpstr>
      <vt:lpstr>Menlo</vt:lpstr>
      <vt:lpstr>Arial</vt:lpstr>
      <vt:lpstr>Office Theme</vt:lpstr>
      <vt:lpstr>Tasks in Xenon</vt:lpstr>
      <vt:lpstr>Tasks in Xenon</vt:lpstr>
      <vt:lpstr>Task Service Workflow</vt:lpstr>
      <vt:lpstr>Task Implementation: Service Document</vt:lpstr>
      <vt:lpstr>Task Implementation: handleStart</vt:lpstr>
      <vt:lpstr>Task Implementation: handlePatch</vt:lpstr>
      <vt:lpstr>Task Implementation: Code Example</vt:lpstr>
      <vt:lpstr>Direct Tasks</vt:lpstr>
      <vt:lpstr>Highly Available Tasks</vt:lpstr>
      <vt:lpstr>Highly Available Tasks: Example</vt:lpstr>
      <vt:lpstr>Highly Available Tasks: Failover</vt:lpstr>
      <vt:lpstr>Task Hierarchies</vt:lpstr>
      <vt:lpstr>Task Hierarchies: Fan-out Example</vt:lpstr>
      <vt:lpstr>Task Patterns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Tasks in Xenon</dc:title>
  <dc:creator>Kenneth Jung</dc:creator>
  <cp:lastModifiedBy>Kenneth Jung</cp:lastModifiedBy>
  <cp:revision>50</cp:revision>
  <dcterms:created xsi:type="dcterms:W3CDTF">2017-01-11T17:48:41Z</dcterms:created>
  <dcterms:modified xsi:type="dcterms:W3CDTF">2017-01-16T19:45:42Z</dcterms:modified>
</cp:coreProperties>
</file>