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6"/>
  </p:notesMasterIdLst>
  <p:handoutMasterIdLst>
    <p:handoutMasterId r:id="rId17"/>
  </p:handoutMasterIdLst>
  <p:sldIdLst>
    <p:sldId id="407" r:id="rId2"/>
    <p:sldId id="627" r:id="rId3"/>
    <p:sldId id="628" r:id="rId4"/>
    <p:sldId id="619" r:id="rId5"/>
    <p:sldId id="659" r:id="rId6"/>
    <p:sldId id="664" r:id="rId7"/>
    <p:sldId id="665" r:id="rId8"/>
    <p:sldId id="658" r:id="rId9"/>
    <p:sldId id="643" r:id="rId10"/>
    <p:sldId id="660" r:id="rId11"/>
    <p:sldId id="661" r:id="rId12"/>
    <p:sldId id="662" r:id="rId13"/>
    <p:sldId id="666" r:id="rId14"/>
    <p:sldId id="663" r:id="rId15"/>
  </p:sldIdLst>
  <p:sldSz cx="12188825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3839">
          <p15:clr>
            <a:srgbClr val="A4A3A4"/>
          </p15:clr>
        </p15:guide>
        <p15:guide id="5" pos="384">
          <p15:clr>
            <a:srgbClr val="A4A3A4"/>
          </p15:clr>
        </p15:guide>
        <p15:guide id="6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97" autoAdjust="0"/>
    <p:restoredTop sz="88415" autoAdjust="0"/>
  </p:normalViewPr>
  <p:slideViewPr>
    <p:cSldViewPr>
      <p:cViewPr varScale="1">
        <p:scale>
          <a:sx n="113" d="100"/>
          <a:sy n="113" d="100"/>
        </p:scale>
        <p:origin x="208" y="224"/>
      </p:cViewPr>
      <p:guideLst>
        <p:guide orient="horz" pos="2160"/>
        <p:guide orient="horz" pos="864"/>
        <p:guide orient="horz" pos="3792"/>
        <p:guide pos="3839"/>
        <p:guide pos="384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1/19/17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42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>
                <a:solidFill>
                  <a:schemeClr val="bg1"/>
                </a:solidFill>
              </a:rPr>
              <a:t>© 2014</a:t>
            </a:r>
            <a:r>
              <a:rPr lang="en-US" sz="700" baseline="0" dirty="0">
                <a:solidFill>
                  <a:schemeClr val="bg1"/>
                </a:solidFill>
              </a:rPr>
              <a:t> VMware Inc. All rights reserved.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12188825" cy="685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441" y="426720"/>
            <a:ext cx="9141619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1" y="1600200"/>
            <a:ext cx="9141619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5791200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1" y="6081068"/>
            <a:ext cx="3656648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/>
              <a:t>Click to add date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06139" y="6074835"/>
            <a:ext cx="1373088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 userDrawn="1"/>
        </p:nvSpPr>
        <p:spPr>
          <a:xfrm>
            <a:off x="9827519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>
                <a:solidFill>
                  <a:schemeClr val="bg1"/>
                </a:solidFill>
              </a:rPr>
              <a:t>© 2014</a:t>
            </a:r>
            <a:r>
              <a:rPr lang="en-US" sz="700" baseline="0" dirty="0">
                <a:solidFill>
                  <a:schemeClr val="bg1"/>
                </a:solidFill>
              </a:rPr>
              <a:t> VMware Inc. All rights reserved.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065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29" y="1676400"/>
            <a:ext cx="7313295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0" y="3276600"/>
            <a:ext cx="7313295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055811" y="5213798"/>
            <a:ext cx="3733881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5213798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89" y="1371600"/>
            <a:ext cx="5241195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371600"/>
            <a:ext cx="5241195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057400"/>
            <a:ext cx="5241195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219200"/>
            <a:ext cx="10969943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1"/>
            <a:ext cx="7922736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5326" y="1371601"/>
            <a:ext cx="2844059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12188825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10969943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48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183893" y="1371600"/>
            <a:ext cx="600493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6805428" y="4953000"/>
            <a:ext cx="477395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113729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23170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8227457" y="1371600"/>
            <a:ext cx="3961368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8836898" y="4953000"/>
            <a:ext cx="2742486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 bwMode="ltGray">
          <a:xfrm>
            <a:off x="3790" y="-1"/>
            <a:ext cx="12208523" cy="6858001"/>
            <a:chOff x="3786" y="-1"/>
            <a:chExt cx="9156393" cy="51435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786" y="0"/>
              <a:ext cx="6983947" cy="5143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34899" y="-1"/>
              <a:ext cx="4625280" cy="38727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676400"/>
            <a:ext cx="6094413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3276600"/>
            <a:ext cx="6094413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4067" y="2702448"/>
            <a:ext cx="5346479" cy="41555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14164" y="2593231"/>
            <a:ext cx="4812049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43060" y="457200"/>
            <a:ext cx="487553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13" y="685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22413" y="2362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63" y="0"/>
            <a:ext cx="5698062" cy="6858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703855" y="2209800"/>
            <a:ext cx="4387977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03855" y="3886200"/>
            <a:ext cx="4387977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505"/>
            <a:ext cx="12188952" cy="628949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726751" y="4740499"/>
            <a:ext cx="4062942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4414" y="4740499"/>
            <a:ext cx="4509865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82390" y="342901"/>
            <a:ext cx="1096994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42901"/>
            <a:ext cx="9547913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vmlDrawing" Target="../drawings/vmlDrawing1.vml"/><Relationship Id="rId29" Type="http://schemas.openxmlformats.org/officeDocument/2006/relationships/tags" Target="../tags/tag2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Relationship Id="rId32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473907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0"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13" y="5408773"/>
            <a:ext cx="1979612" cy="145409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877" y="6446050"/>
            <a:ext cx="1099794" cy="173355"/>
            <a:chOff x="-84138" y="5622925"/>
            <a:chExt cx="4330701" cy="682626"/>
          </a:xfrm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330200"/>
            <a:ext cx="1096994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371600"/>
            <a:ext cx="10969943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162" y="6464301"/>
            <a:ext cx="5180251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7326" y="6464301"/>
            <a:ext cx="450733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github.com/vmware/xenon/blob/master/xenon-common/src/test/java/com/vmware/xenon/services/common/TestTransactionService.jav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816" y="764704"/>
            <a:ext cx="9141619" cy="162018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Xenon Transactions</a:t>
            </a:r>
            <a:br>
              <a:rPr lang="en-US" dirty="0"/>
            </a:br>
            <a:r>
              <a:rPr lang="en-US" sz="2800" i="1" dirty="0">
                <a:solidFill>
                  <a:srgbClr val="0070C0"/>
                </a:solidFill>
              </a:rPr>
              <a:t>by Asaf Kariv</a:t>
            </a:r>
            <a:r>
              <a:rPr lang="en-US" dirty="0"/>
              <a:t/>
            </a:r>
            <a:br>
              <a:rPr lang="en-US" dirty="0"/>
            </a:br>
            <a:endParaRPr lang="en-US" sz="2800" b="0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608012" y="5181600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08012" y="5471468"/>
            <a:ext cx="3656648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Jan 2017</a:t>
            </a:r>
          </a:p>
        </p:txBody>
      </p:sp>
    </p:spTree>
    <p:extLst>
      <p:ext uri="{BB962C8B-B14F-4D97-AF65-F5344CB8AC3E}">
        <p14:creationId xmlns:p14="http://schemas.microsoft.com/office/powerpoint/2010/main" val="420067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>
                <a:solidFill>
                  <a:schemeClr val="accent6"/>
                </a:solidFill>
              </a:rPr>
              <a:t>Agenda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Part I (~25 min): Xenon Transactions Quick Intro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Transactions: what and what for?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Xenon transactions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Exercise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Part II (~20 min): Pessimistic vs. Optimistic Transactions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Difference in semantics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Code examples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Exercise 2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64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I: Xenon Transactions Quick Intro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37975" y="6464300"/>
            <a:ext cx="450850" cy="149225"/>
          </a:xfrm>
        </p:spPr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86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/>
          <p:cNvSpPr txBox="1">
            <a:spLocks noChangeArrowheads="1"/>
          </p:cNvSpPr>
          <p:nvPr/>
        </p:nvSpPr>
        <p:spPr>
          <a:xfrm>
            <a:off x="455612" y="228600"/>
            <a:ext cx="10349074" cy="895349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>
              <a:solidFill>
                <a:schemeClr val="accent6"/>
              </a:solidFill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>
                <a:solidFill>
                  <a:schemeClr val="accent6"/>
                </a:solidFill>
              </a:rPr>
              <a:t>Transactions: what and what for?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8012" y="1219200"/>
            <a:ext cx="11201400" cy="49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An abstraction with the following ACID properties: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A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tomicity – all changes within a transaction either occur or do not occur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C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onsistency – the system evolves from one valid state to another valid state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I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solation – changes in the context a transaction are visible only within the transaction (until the transaction is successfully committed)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</a:rPr>
              <a:t>D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urability – changes are persistent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Examples: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Transferring funds from account A to account B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Creating an organization with a first user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Deferred conditional decision to affect changes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Perform some calculation over a ‘locked’ set of documents</a:t>
            </a:r>
          </a:p>
          <a:p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3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Xenon Transactions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441" y="1371600"/>
            <a:ext cx="5052923" cy="4648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Clients sends a POST to Transaction Factory to create a coordinator instance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 Transaction Coordinator is instantiated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Client performs a transactional operation (</a:t>
            </a:r>
            <a:r>
              <a:rPr lang="en-US" dirty="0" err="1"/>
              <a:t>op.setTransactionId</a:t>
            </a:r>
            <a:r>
              <a:rPr lang="en-US" dirty="0"/>
              <a:t>(</a:t>
            </a:r>
            <a:r>
              <a:rPr lang="en-US" dirty="0" err="1"/>
              <a:t>xtnId</a:t>
            </a:r>
            <a:r>
              <a:rPr lang="en-US" dirty="0"/>
              <a:t>)) on </a:t>
            </a:r>
            <a:r>
              <a:rPr lang="en-US" dirty="0" err="1"/>
              <a:t>StatefulService</a:t>
            </a:r>
            <a:r>
              <a:rPr lang="en-US" dirty="0"/>
              <a:t> 1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StatefulService1 enrolls with coordinator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Client performs transactional operation on </a:t>
            </a:r>
            <a:r>
              <a:rPr lang="en-US" dirty="0" err="1"/>
              <a:t>StatefulService</a:t>
            </a:r>
            <a:r>
              <a:rPr lang="en-US" dirty="0"/>
              <a:t> 2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StatefulService</a:t>
            </a:r>
            <a:r>
              <a:rPr lang="en-US" dirty="0"/>
              <a:t> 2 enrolls with coordinator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Client attempts to commit (PATCH)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Client checks commit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9431648" y="2289097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Transaction</a:t>
            </a:r>
          </a:p>
          <a:p>
            <a:pPr algn="ctr"/>
            <a:r>
              <a:rPr lang="en-US" dirty="0"/>
              <a:t>Coordinator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8650696" y="188640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Transaction</a:t>
            </a:r>
          </a:p>
          <a:p>
            <a:pPr algn="ctr"/>
            <a:r>
              <a:rPr lang="en-US" dirty="0"/>
              <a:t>Factory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6418448" y="2289097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Client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6598468" y="4761148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Stateful</a:t>
            </a:r>
            <a:endParaRPr lang="en-US" dirty="0"/>
          </a:p>
          <a:p>
            <a:pPr algn="ctr"/>
            <a:r>
              <a:rPr lang="en-US" dirty="0"/>
              <a:t>Service 1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8438137" y="4753072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Stateful</a:t>
            </a:r>
            <a:endParaRPr lang="en-US" dirty="0"/>
          </a:p>
          <a:p>
            <a:pPr algn="ctr"/>
            <a:r>
              <a:rPr lang="en-US" dirty="0"/>
              <a:t>Service 2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10277806" y="4753072"/>
            <a:ext cx="1692188" cy="10081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Stateful</a:t>
            </a:r>
            <a:endParaRPr lang="en-US" dirty="0"/>
          </a:p>
          <a:p>
            <a:pPr algn="ctr"/>
            <a:r>
              <a:rPr lang="en-US" dirty="0"/>
              <a:t>Service N</a:t>
            </a:r>
          </a:p>
        </p:txBody>
      </p:sp>
      <p:cxnSp>
        <p:nvCxnSpPr>
          <p:cNvPr id="13" name="Straight Arrow Connector 12"/>
          <p:cNvCxnSpPr>
            <a:stCxn id="8" idx="0"/>
            <a:endCxn id="7" idx="1"/>
          </p:cNvCxnSpPr>
          <p:nvPr/>
        </p:nvCxnSpPr>
        <p:spPr>
          <a:xfrm flipV="1">
            <a:off x="7264542" y="692696"/>
            <a:ext cx="1386154" cy="1596401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6" idx="0"/>
          </p:cNvCxnSpPr>
          <p:nvPr/>
        </p:nvCxnSpPr>
        <p:spPr>
          <a:xfrm>
            <a:off x="9496790" y="1196752"/>
            <a:ext cx="780952" cy="1092345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2"/>
            <a:endCxn id="9" idx="0"/>
          </p:cNvCxnSpPr>
          <p:nvPr/>
        </p:nvCxnSpPr>
        <p:spPr>
          <a:xfrm>
            <a:off x="7264542" y="3297209"/>
            <a:ext cx="180020" cy="1463939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2"/>
            <a:endCxn id="10" idx="0"/>
          </p:cNvCxnSpPr>
          <p:nvPr/>
        </p:nvCxnSpPr>
        <p:spPr>
          <a:xfrm>
            <a:off x="7264542" y="3297209"/>
            <a:ext cx="2019689" cy="1455863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0"/>
            <a:endCxn id="6" idx="2"/>
          </p:cNvCxnSpPr>
          <p:nvPr/>
        </p:nvCxnSpPr>
        <p:spPr>
          <a:xfrm flipV="1">
            <a:off x="7444562" y="3297209"/>
            <a:ext cx="2833180" cy="1463939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0"/>
            <a:endCxn id="6" idx="2"/>
          </p:cNvCxnSpPr>
          <p:nvPr/>
        </p:nvCxnSpPr>
        <p:spPr>
          <a:xfrm flipV="1">
            <a:off x="9284231" y="3297209"/>
            <a:ext cx="993511" cy="1455863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3"/>
            <a:endCxn id="6" idx="1"/>
          </p:cNvCxnSpPr>
          <p:nvPr/>
        </p:nvCxnSpPr>
        <p:spPr>
          <a:xfrm>
            <a:off x="8110636" y="2793153"/>
            <a:ext cx="1321012" cy="0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8742500">
            <a:off x="7181627" y="1221556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1. POST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 rot="3159310">
            <a:off x="9562902" y="1655500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2. Instantiate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 rot="4880590">
            <a:off x="6889965" y="3938706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3. Op1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 rot="19985733">
            <a:off x="8409567" y="3679466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4. Enroll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2265892">
            <a:off x="7452231" y="3593156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5. Op2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 rot="18174596">
            <a:off x="9316367" y="3973658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6. Enroll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060095" y="2492896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7. Commit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8156920" y="2996951"/>
            <a:ext cx="1224136" cy="228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8. Response</a:t>
            </a:r>
            <a:endParaRPr lang="en-US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8103769" y="2924737"/>
            <a:ext cx="1339015" cy="558"/>
          </a:xfrm>
          <a:prstGeom prst="straightConnector1">
            <a:avLst/>
          </a:prstGeom>
          <a:ln w="31750">
            <a:solidFill>
              <a:schemeClr val="tx2"/>
            </a:solidFill>
            <a:miter lim="800000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0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-351420"/>
            <a:ext cx="10969943" cy="812800"/>
          </a:xfrm>
        </p:spPr>
        <p:txBody>
          <a:bodyPr/>
          <a:lstStyle/>
          <a:p>
            <a:r>
              <a:rPr lang="en-US" dirty="0"/>
              <a:t>Helpful code to get started (from </a:t>
            </a:r>
            <a:r>
              <a:rPr lang="en-US" dirty="0" err="1"/>
              <a:t>TestTransactionService</a:t>
            </a:r>
            <a:r>
              <a:rPr lang="en-US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441" y="692696"/>
            <a:ext cx="10093483" cy="597666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private String </a:t>
            </a:r>
            <a:r>
              <a:rPr lang="en-US" b="1" dirty="0" err="1"/>
              <a:t>newTransaction</a:t>
            </a:r>
            <a:r>
              <a:rPr lang="en-US" b="1" dirty="0"/>
              <a:t>() throws Throwable {</a:t>
            </a:r>
          </a:p>
          <a:p>
            <a:r>
              <a:rPr lang="en-US" dirty="0"/>
              <a:t>        String </a:t>
            </a:r>
            <a:r>
              <a:rPr lang="en-US" dirty="0" err="1"/>
              <a:t>txid</a:t>
            </a:r>
            <a:r>
              <a:rPr lang="en-US" dirty="0"/>
              <a:t> = </a:t>
            </a:r>
            <a:r>
              <a:rPr lang="en-US" dirty="0" err="1"/>
              <a:t>UUID.</a:t>
            </a:r>
            <a:r>
              <a:rPr lang="en-US" i="1" dirty="0" err="1"/>
              <a:t>randomUUID</a:t>
            </a:r>
            <a:r>
              <a:rPr lang="en-US" i="1" dirty="0"/>
              <a:t>().</a:t>
            </a:r>
            <a:r>
              <a:rPr lang="en-US" i="1" dirty="0" err="1"/>
              <a:t>toString</a:t>
            </a:r>
            <a:r>
              <a:rPr lang="en-US" i="1" dirty="0"/>
              <a:t>();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TestContext</a:t>
            </a:r>
            <a:r>
              <a:rPr lang="en-US" dirty="0"/>
              <a:t> </a:t>
            </a:r>
            <a:r>
              <a:rPr lang="en-US" dirty="0" err="1"/>
              <a:t>ctx</a:t>
            </a:r>
            <a:r>
              <a:rPr lang="en-US" dirty="0"/>
              <a:t> = </a:t>
            </a:r>
            <a:r>
              <a:rPr lang="en-US" dirty="0" err="1"/>
              <a:t>testCreate</a:t>
            </a:r>
            <a:r>
              <a:rPr lang="en-US" dirty="0"/>
              <a:t>(1);</a:t>
            </a:r>
          </a:p>
          <a:p>
            <a:r>
              <a:rPr lang="en-US" dirty="0"/>
              <a:t>        </a:t>
            </a:r>
            <a:r>
              <a:rPr lang="en-US" dirty="0" err="1"/>
              <a:t>TransactionServiceState</a:t>
            </a:r>
            <a:r>
              <a:rPr lang="en-US" dirty="0"/>
              <a:t> </a:t>
            </a:r>
            <a:r>
              <a:rPr lang="en-US" dirty="0" err="1"/>
              <a:t>initialState</a:t>
            </a:r>
            <a:r>
              <a:rPr lang="en-US" dirty="0"/>
              <a:t> = </a:t>
            </a:r>
            <a:r>
              <a:rPr lang="en-US" b="1" dirty="0"/>
              <a:t>new </a:t>
            </a:r>
            <a:r>
              <a:rPr lang="en-US" b="1" dirty="0" err="1"/>
              <a:t>TransactionServiceState</a:t>
            </a:r>
            <a:r>
              <a:rPr lang="en-US" b="1" dirty="0"/>
              <a:t>();</a:t>
            </a:r>
          </a:p>
          <a:p>
            <a:r>
              <a:rPr lang="en-US" dirty="0"/>
              <a:t>        </a:t>
            </a:r>
            <a:r>
              <a:rPr lang="en-US" dirty="0" err="1"/>
              <a:t>initialState.documentSelfLink</a:t>
            </a:r>
            <a:r>
              <a:rPr lang="en-US" dirty="0"/>
              <a:t> = </a:t>
            </a:r>
            <a:r>
              <a:rPr lang="en-US" dirty="0" err="1"/>
              <a:t>txid</a:t>
            </a:r>
            <a:r>
              <a:rPr lang="en-US" dirty="0"/>
              <a:t>;</a:t>
            </a:r>
          </a:p>
          <a:p>
            <a:r>
              <a:rPr lang="en-US" dirty="0"/>
              <a:t>        </a:t>
            </a:r>
            <a:r>
              <a:rPr lang="en-US" dirty="0" err="1"/>
              <a:t>initialState.options</a:t>
            </a:r>
            <a:r>
              <a:rPr lang="en-US" dirty="0"/>
              <a:t> = </a:t>
            </a:r>
            <a:r>
              <a:rPr lang="en-US" b="1" dirty="0"/>
              <a:t>new </a:t>
            </a:r>
            <a:r>
              <a:rPr lang="en-US" b="1" dirty="0" err="1"/>
              <a:t>TransactionService.Options</a:t>
            </a:r>
            <a:r>
              <a:rPr lang="en-US" b="1" dirty="0"/>
              <a:t>();</a:t>
            </a:r>
          </a:p>
          <a:p>
            <a:r>
              <a:rPr lang="en-US" dirty="0"/>
              <a:t>        </a:t>
            </a:r>
            <a:r>
              <a:rPr lang="en-US" dirty="0" err="1"/>
              <a:t>initialState.options.allowErrorsCauseAbort</a:t>
            </a:r>
            <a:r>
              <a:rPr lang="en-US" dirty="0"/>
              <a:t> = </a:t>
            </a:r>
            <a:r>
              <a:rPr lang="en-US" b="1" dirty="0"/>
              <a:t>false;</a:t>
            </a:r>
          </a:p>
          <a:p>
            <a:r>
              <a:rPr lang="en-US" dirty="0"/>
              <a:t>        Operation post = Operation</a:t>
            </a:r>
          </a:p>
          <a:p>
            <a:r>
              <a:rPr lang="en-US" dirty="0"/>
              <a:t>                .</a:t>
            </a:r>
            <a:r>
              <a:rPr lang="en-US" i="1" dirty="0" err="1"/>
              <a:t>createPost</a:t>
            </a:r>
            <a:r>
              <a:rPr lang="en-US" i="1" dirty="0"/>
              <a:t>(</a:t>
            </a:r>
            <a:r>
              <a:rPr lang="en-US" i="1" dirty="0" err="1"/>
              <a:t>getTransactionFactoryUri</a:t>
            </a:r>
            <a:r>
              <a:rPr lang="en-US" i="1" dirty="0"/>
              <a:t>())</a:t>
            </a:r>
          </a:p>
          <a:p>
            <a:r>
              <a:rPr lang="en-US" dirty="0"/>
              <a:t>                .</a:t>
            </a:r>
            <a:r>
              <a:rPr lang="en-US" dirty="0" err="1"/>
              <a:t>setBody</a:t>
            </a:r>
            <a:r>
              <a:rPr lang="en-US" dirty="0"/>
              <a:t>(</a:t>
            </a:r>
            <a:r>
              <a:rPr lang="en-US" dirty="0" err="1"/>
              <a:t>initialState</a:t>
            </a:r>
            <a:r>
              <a:rPr lang="en-US" dirty="0"/>
              <a:t>).</a:t>
            </a:r>
            <a:r>
              <a:rPr lang="en-US" dirty="0" err="1"/>
              <a:t>setCompletion</a:t>
            </a:r>
            <a:r>
              <a:rPr lang="en-US" dirty="0"/>
              <a:t>((o, e) -&gt; {</a:t>
            </a:r>
          </a:p>
          <a:p>
            <a:r>
              <a:rPr lang="en-US" dirty="0"/>
              <a:t>                    </a:t>
            </a:r>
            <a:r>
              <a:rPr lang="en-US" b="1" dirty="0"/>
              <a:t>if (e != null) {</a:t>
            </a:r>
          </a:p>
          <a:p>
            <a:r>
              <a:rPr lang="en-US" dirty="0"/>
              <a:t>                        </a:t>
            </a:r>
            <a:r>
              <a:rPr lang="en-US" dirty="0" err="1"/>
              <a:t>ctx.failIteration</a:t>
            </a:r>
            <a:r>
              <a:rPr lang="en-US" dirty="0"/>
              <a:t>(e);</a:t>
            </a:r>
          </a:p>
          <a:p>
            <a:r>
              <a:rPr lang="en-US" dirty="0"/>
              <a:t>                        </a:t>
            </a:r>
            <a:r>
              <a:rPr lang="en-US" b="1" dirty="0"/>
              <a:t>return;</a:t>
            </a:r>
          </a:p>
          <a:p>
            <a:r>
              <a:rPr lang="en-US" dirty="0"/>
              <a:t>                    }</a:t>
            </a:r>
          </a:p>
          <a:p>
            <a:r>
              <a:rPr lang="en-US" dirty="0"/>
              <a:t>                    </a:t>
            </a:r>
            <a:r>
              <a:rPr lang="en-US" dirty="0" err="1"/>
              <a:t>ctx.completeIteration</a:t>
            </a:r>
            <a:r>
              <a:rPr lang="en-US" dirty="0"/>
              <a:t>();</a:t>
            </a:r>
          </a:p>
          <a:p>
            <a:r>
              <a:rPr lang="en-US" dirty="0"/>
              <a:t>                });</a:t>
            </a:r>
          </a:p>
          <a:p>
            <a:r>
              <a:rPr lang="en-US" dirty="0"/>
              <a:t>        </a:t>
            </a:r>
            <a:r>
              <a:rPr lang="en-US" b="1" dirty="0" err="1"/>
              <a:t>this.defaultHost.send</a:t>
            </a:r>
            <a:r>
              <a:rPr lang="en-US" b="1" dirty="0"/>
              <a:t>(post);</a:t>
            </a:r>
          </a:p>
          <a:p>
            <a:r>
              <a:rPr lang="en-US" dirty="0"/>
              <a:t>        </a:t>
            </a:r>
            <a:r>
              <a:rPr lang="en-US" dirty="0" err="1"/>
              <a:t>testWait</a:t>
            </a:r>
            <a:r>
              <a:rPr lang="en-US" dirty="0"/>
              <a:t>(</a:t>
            </a:r>
            <a:r>
              <a:rPr lang="en-US" dirty="0" err="1"/>
              <a:t>ctx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b="1" dirty="0"/>
              <a:t>return </a:t>
            </a:r>
            <a:r>
              <a:rPr lang="en-US" b="1" dirty="0" err="1"/>
              <a:t>txid</a:t>
            </a:r>
            <a:r>
              <a:rPr lang="en-US" b="1" dirty="0"/>
              <a:t>;</a:t>
            </a:r>
          </a:p>
          <a:p>
            <a:r>
              <a:rPr lang="en-US" dirty="0"/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76559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-351420"/>
            <a:ext cx="10969943" cy="812800"/>
          </a:xfrm>
        </p:spPr>
        <p:txBody>
          <a:bodyPr/>
          <a:lstStyle/>
          <a:p>
            <a:r>
              <a:rPr lang="en-US" dirty="0"/>
              <a:t>Helpful code to get started (from </a:t>
            </a:r>
            <a:r>
              <a:rPr lang="en-US" dirty="0" err="1"/>
              <a:t>TestTransactionService</a:t>
            </a:r>
            <a:r>
              <a:rPr lang="en-US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441" y="692696"/>
            <a:ext cx="10093483" cy="597666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private </a:t>
            </a:r>
            <a:r>
              <a:rPr lang="en-US" b="1" dirty="0" err="1"/>
              <a:t>boolean</a:t>
            </a:r>
            <a:r>
              <a:rPr lang="en-US" b="1" dirty="0"/>
              <a:t> commit(String </a:t>
            </a:r>
            <a:r>
              <a:rPr lang="en-US" b="1" dirty="0" err="1"/>
              <a:t>txid</a:t>
            </a:r>
            <a:r>
              <a:rPr lang="en-US" b="1" dirty="0"/>
              <a:t>) throws Throwable {</a:t>
            </a:r>
          </a:p>
          <a:p>
            <a:r>
              <a:rPr lang="en-US" dirty="0"/>
              <a:t>        </a:t>
            </a:r>
            <a:r>
              <a:rPr lang="en-US" dirty="0" err="1"/>
              <a:t>TestContext</a:t>
            </a:r>
            <a:r>
              <a:rPr lang="en-US" dirty="0"/>
              <a:t> </a:t>
            </a:r>
            <a:r>
              <a:rPr lang="en-US" dirty="0" err="1"/>
              <a:t>ctx</a:t>
            </a:r>
            <a:r>
              <a:rPr lang="en-US" dirty="0"/>
              <a:t> = </a:t>
            </a:r>
            <a:r>
              <a:rPr lang="en-US" dirty="0" err="1"/>
              <a:t>testCreate</a:t>
            </a:r>
            <a:r>
              <a:rPr lang="en-US" dirty="0"/>
              <a:t>(1);</a:t>
            </a:r>
          </a:p>
          <a:p>
            <a:r>
              <a:rPr lang="en-US" dirty="0"/>
              <a:t>        </a:t>
            </a:r>
            <a:r>
              <a:rPr lang="en-US" b="1" dirty="0" err="1"/>
              <a:t>boolean</a:t>
            </a:r>
            <a:r>
              <a:rPr lang="en-US" b="1" dirty="0"/>
              <a:t>[] succeeded = new </a:t>
            </a:r>
            <a:r>
              <a:rPr lang="en-US" b="1" dirty="0" err="1"/>
              <a:t>boolean</a:t>
            </a:r>
            <a:r>
              <a:rPr lang="en-US" b="1" dirty="0"/>
              <a:t>[1];</a:t>
            </a:r>
          </a:p>
          <a:p>
            <a:r>
              <a:rPr lang="en-US" dirty="0"/>
              <a:t>        Operation commit = </a:t>
            </a:r>
            <a:r>
              <a:rPr lang="en-US" dirty="0" err="1"/>
              <a:t>createCommitOperation</a:t>
            </a:r>
            <a:r>
              <a:rPr lang="en-US" dirty="0"/>
              <a:t>(</a:t>
            </a:r>
            <a:r>
              <a:rPr lang="en-US" dirty="0" err="1"/>
              <a:t>txid</a:t>
            </a:r>
            <a:r>
              <a:rPr lang="en-US" dirty="0"/>
              <a:t>)</a:t>
            </a:r>
          </a:p>
          <a:p>
            <a:r>
              <a:rPr lang="en-US" dirty="0"/>
              <a:t>                .</a:t>
            </a:r>
            <a:r>
              <a:rPr lang="en-US" dirty="0" err="1"/>
              <a:t>setCompletion</a:t>
            </a:r>
            <a:r>
              <a:rPr lang="en-US" dirty="0"/>
              <a:t>((o, e) -&gt; {</a:t>
            </a:r>
          </a:p>
          <a:p>
            <a:r>
              <a:rPr lang="en-US" dirty="0"/>
              <a:t>                    succeeded[0] = e == </a:t>
            </a:r>
            <a:r>
              <a:rPr lang="en-US" b="1" dirty="0"/>
              <a:t>null;</a:t>
            </a:r>
          </a:p>
          <a:p>
            <a:r>
              <a:rPr lang="en-US" dirty="0"/>
              <a:t>                    </a:t>
            </a:r>
            <a:r>
              <a:rPr lang="en-US" dirty="0" err="1"/>
              <a:t>ctx.completeIteration</a:t>
            </a:r>
            <a:r>
              <a:rPr lang="en-US" dirty="0"/>
              <a:t>();</a:t>
            </a:r>
          </a:p>
          <a:p>
            <a:r>
              <a:rPr lang="en-US" dirty="0"/>
              <a:t>                });</a:t>
            </a:r>
          </a:p>
          <a:p>
            <a:r>
              <a:rPr lang="en-US" dirty="0"/>
              <a:t>        </a:t>
            </a:r>
            <a:r>
              <a:rPr lang="en-US" b="1" dirty="0" err="1"/>
              <a:t>this.defaultHost.send</a:t>
            </a:r>
            <a:r>
              <a:rPr lang="en-US" b="1" dirty="0"/>
              <a:t>(commit);</a:t>
            </a:r>
          </a:p>
          <a:p>
            <a:r>
              <a:rPr lang="en-US" dirty="0"/>
              <a:t>        </a:t>
            </a:r>
            <a:r>
              <a:rPr lang="en-US" dirty="0" err="1"/>
              <a:t>testWait</a:t>
            </a:r>
            <a:r>
              <a:rPr lang="en-US" dirty="0"/>
              <a:t>(</a:t>
            </a:r>
            <a:r>
              <a:rPr lang="en-US" dirty="0" err="1"/>
              <a:t>ctx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b="1" dirty="0"/>
              <a:t>return succeeded[0];</a:t>
            </a:r>
          </a:p>
          <a:p>
            <a:r>
              <a:rPr lang="en-US" dirty="0"/>
              <a:t>    }</a:t>
            </a:r>
          </a:p>
          <a:p>
            <a:endParaRPr lang="en-US" dirty="0"/>
          </a:p>
          <a:p>
            <a:r>
              <a:rPr lang="en-US" dirty="0"/>
              <a:t>    </a:t>
            </a:r>
            <a:r>
              <a:rPr lang="en-US" b="1" dirty="0"/>
              <a:t>private Operation </a:t>
            </a:r>
            <a:r>
              <a:rPr lang="en-US" b="1" dirty="0" err="1"/>
              <a:t>createCommitOperation</a:t>
            </a:r>
            <a:r>
              <a:rPr lang="en-US" b="1" dirty="0"/>
              <a:t>(String </a:t>
            </a:r>
            <a:r>
              <a:rPr lang="en-US" b="1" dirty="0" err="1"/>
              <a:t>txid</a:t>
            </a:r>
            <a:r>
              <a:rPr lang="en-US" b="1" dirty="0"/>
              <a:t>) {</a:t>
            </a:r>
          </a:p>
          <a:p>
            <a:r>
              <a:rPr lang="en-US" dirty="0"/>
              <a:t>        </a:t>
            </a:r>
            <a:r>
              <a:rPr lang="en-US" dirty="0" err="1"/>
              <a:t>ResolutionRequest</a:t>
            </a:r>
            <a:r>
              <a:rPr lang="en-US" dirty="0"/>
              <a:t> body = </a:t>
            </a:r>
            <a:r>
              <a:rPr lang="en-US" b="1" dirty="0"/>
              <a:t>new </a:t>
            </a:r>
            <a:r>
              <a:rPr lang="en-US" b="1" dirty="0" err="1"/>
              <a:t>ResolutionRequest</a:t>
            </a:r>
            <a:r>
              <a:rPr lang="en-US" b="1" dirty="0"/>
              <a:t>();</a:t>
            </a:r>
          </a:p>
          <a:p>
            <a:r>
              <a:rPr lang="en-US" dirty="0"/>
              <a:t>        </a:t>
            </a:r>
            <a:r>
              <a:rPr lang="en-US" dirty="0" err="1"/>
              <a:t>body.resolutionKind</a:t>
            </a:r>
            <a:r>
              <a:rPr lang="en-US" dirty="0"/>
              <a:t> = </a:t>
            </a:r>
            <a:r>
              <a:rPr lang="en-US" dirty="0" err="1"/>
              <a:t>TransactionService.ResolutionKind.</a:t>
            </a:r>
            <a:r>
              <a:rPr lang="en-US" b="1" i="1" dirty="0" err="1"/>
              <a:t>COMMIT</a:t>
            </a:r>
            <a:r>
              <a:rPr lang="en-US" b="1" i="1" dirty="0"/>
              <a:t>;</a:t>
            </a:r>
          </a:p>
          <a:p>
            <a:r>
              <a:rPr lang="en-US" dirty="0"/>
              <a:t>        </a:t>
            </a:r>
            <a:r>
              <a:rPr lang="en-US" b="1" dirty="0"/>
              <a:t>return Operation</a:t>
            </a:r>
          </a:p>
          <a:p>
            <a:r>
              <a:rPr lang="en-US" dirty="0"/>
              <a:t>                .</a:t>
            </a:r>
            <a:r>
              <a:rPr lang="en-US" i="1" dirty="0" err="1"/>
              <a:t>createPatch</a:t>
            </a:r>
            <a:r>
              <a:rPr lang="en-US" i="1" dirty="0"/>
              <a:t>(</a:t>
            </a:r>
            <a:r>
              <a:rPr lang="en-US" i="1" dirty="0" err="1"/>
              <a:t>UriUtils.buildTransactionResolutionUri</a:t>
            </a:r>
            <a:r>
              <a:rPr lang="en-US" i="1" dirty="0"/>
              <a:t>(</a:t>
            </a:r>
            <a:r>
              <a:rPr lang="en-US" b="1" i="1" dirty="0" err="1"/>
              <a:t>this.defaultHost</a:t>
            </a:r>
            <a:r>
              <a:rPr lang="en-US" b="1" i="1" dirty="0"/>
              <a:t>, </a:t>
            </a:r>
            <a:r>
              <a:rPr lang="en-US" b="1" i="1" dirty="0" err="1"/>
              <a:t>txid</a:t>
            </a:r>
            <a:r>
              <a:rPr lang="en-US" b="1" i="1" dirty="0"/>
              <a:t>))</a:t>
            </a:r>
          </a:p>
          <a:p>
            <a:r>
              <a:rPr lang="en-US" dirty="0"/>
              <a:t>                .</a:t>
            </a:r>
            <a:r>
              <a:rPr lang="en-US" dirty="0" err="1"/>
              <a:t>setBody</a:t>
            </a:r>
            <a:r>
              <a:rPr lang="en-US" dirty="0"/>
              <a:t>(body);</a:t>
            </a:r>
          </a:p>
          <a:p>
            <a:r>
              <a:rPr lang="en-US" dirty="0"/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60851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Use transactions for safe funds transfer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Write a </a:t>
            </a:r>
            <a:r>
              <a:rPr lang="en-US" dirty="0" err="1"/>
              <a:t>BankAccountService</a:t>
            </a:r>
            <a:r>
              <a:rPr lang="en-US" dirty="0"/>
              <a:t> </a:t>
            </a:r>
            <a:r>
              <a:rPr lang="en-US" dirty="0" err="1"/>
              <a:t>StatefulService</a:t>
            </a:r>
            <a:endParaRPr lang="en-US" dirty="0"/>
          </a:p>
          <a:p>
            <a:pPr lvl="1"/>
            <a:r>
              <a:rPr lang="en-US" dirty="0"/>
              <a:t>Or copy from </a:t>
            </a:r>
            <a:r>
              <a:rPr lang="en-US" dirty="0" err="1">
                <a:hlinkClick r:id="rId2"/>
              </a:rPr>
              <a:t>TestTransactionService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Write a Junit test that:</a:t>
            </a:r>
          </a:p>
          <a:p>
            <a:pPr lvl="1"/>
            <a:r>
              <a:rPr lang="en-US" dirty="0"/>
              <a:t>Creates two account instances and initializes each with $10</a:t>
            </a:r>
          </a:p>
          <a:p>
            <a:pPr lvl="1"/>
            <a:r>
              <a:rPr lang="en-US" dirty="0"/>
              <a:t>Opens a transaction</a:t>
            </a:r>
          </a:p>
          <a:p>
            <a:pPr lvl="1"/>
            <a:r>
              <a:rPr lang="en-US" dirty="0"/>
              <a:t>Withdraws $4 from the first account</a:t>
            </a:r>
          </a:p>
          <a:p>
            <a:pPr lvl="1"/>
            <a:r>
              <a:rPr lang="en-US" dirty="0"/>
              <a:t>Deposits $4 to the second account</a:t>
            </a:r>
          </a:p>
          <a:p>
            <a:pPr lvl="1"/>
            <a:r>
              <a:rPr lang="en-US" dirty="0"/>
              <a:t>Commits the transaction and verifies the balances in each account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Abort the transaction after the withdrawal (but before the deposit) above to simulate a failure; and verify the balances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would the code change if this was production code (rather than test code)?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26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4729" y="1676400"/>
            <a:ext cx="8215987" cy="1524000"/>
          </a:xfrm>
        </p:spPr>
        <p:txBody>
          <a:bodyPr/>
          <a:lstStyle/>
          <a:p>
            <a:r>
              <a:rPr lang="en-US" dirty="0"/>
              <a:t>Part II: Pessimistic vs. Optimistic Transactions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37975" y="6464300"/>
            <a:ext cx="450850" cy="149225"/>
          </a:xfrm>
        </p:spPr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7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Pessimistic vs. Optimistic Transactions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Pessimistic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Flow is similar</a:t>
            </a:r>
          </a:p>
          <a:p>
            <a:r>
              <a:rPr lang="en-US" dirty="0">
                <a:solidFill>
                  <a:srgbClr val="7030A0"/>
                </a:solidFill>
              </a:rPr>
              <a:t>Conflicts are checked at document access time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 document ‘locked’ by an active transaction cannot be accessed (outside of the transaction) until the transaction completes</a:t>
            </a:r>
          </a:p>
          <a:p>
            <a:r>
              <a:rPr lang="en-US" dirty="0">
                <a:solidFill>
                  <a:srgbClr val="00B050"/>
                </a:solidFill>
              </a:rPr>
              <a:t>If the transaction was able to perform all its transactional operations, its commit is likely to succeed</a:t>
            </a:r>
          </a:p>
          <a:p>
            <a:r>
              <a:rPr lang="en-US" dirty="0">
                <a:solidFill>
                  <a:schemeClr val="tx2"/>
                </a:solidFill>
              </a:rPr>
              <a:t>Often being perceived as simpler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Optimistic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Flow is similar</a:t>
            </a:r>
          </a:p>
          <a:p>
            <a:r>
              <a:rPr lang="en-US" dirty="0">
                <a:solidFill>
                  <a:srgbClr val="7030A0"/>
                </a:solidFill>
              </a:rPr>
              <a:t>Conflicts are checked at commit time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Multiple transactions can concurrently access &amp; modify the same document</a:t>
            </a:r>
          </a:p>
          <a:p>
            <a:r>
              <a:rPr lang="en-US" dirty="0">
                <a:solidFill>
                  <a:srgbClr val="00B050"/>
                </a:solidFill>
              </a:rPr>
              <a:t>Commit might fail due to conflicts even if all transactional operations have succeeded</a:t>
            </a:r>
          </a:p>
          <a:p>
            <a:r>
              <a:rPr lang="en-US" dirty="0">
                <a:solidFill>
                  <a:schemeClr val="tx2"/>
                </a:solidFill>
              </a:rPr>
              <a:t>Often being perceived as more scalable</a:t>
            </a:r>
          </a:p>
        </p:txBody>
      </p:sp>
    </p:spTree>
    <p:extLst>
      <p:ext uri="{BB962C8B-B14F-4D97-AF65-F5344CB8AC3E}">
        <p14:creationId xmlns:p14="http://schemas.microsoft.com/office/powerpoint/2010/main" val="2974232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80628"/>
            <a:ext cx="10969943" cy="812800"/>
          </a:xfrm>
        </p:spPr>
        <p:txBody>
          <a:bodyPr/>
          <a:lstStyle/>
          <a:p>
            <a:r>
              <a:rPr lang="en-US" dirty="0"/>
              <a:t>Xenon: Simple vs. Core Transactions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22028"/>
            <a:ext cx="5241195" cy="639762"/>
          </a:xfrm>
        </p:spPr>
        <p:txBody>
          <a:bodyPr/>
          <a:lstStyle/>
          <a:p>
            <a:r>
              <a:rPr lang="en-US" dirty="0"/>
              <a:t>Simple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807828"/>
            <a:ext cx="5241195" cy="3962400"/>
          </a:xfrm>
        </p:spPr>
        <p:txBody>
          <a:bodyPr/>
          <a:lstStyle/>
          <a:p>
            <a:r>
              <a:rPr lang="en-US" dirty="0"/>
              <a:t>Pessimistic model</a:t>
            </a:r>
          </a:p>
          <a:p>
            <a:r>
              <a:rPr lang="en-US" dirty="0"/>
              <a:t>Was implemented first, as a stop-gap measure</a:t>
            </a:r>
          </a:p>
          <a:p>
            <a:r>
              <a:rPr lang="en-US" dirty="0"/>
              <a:t>Implemented outside of ‘Xenon core’ as an </a:t>
            </a:r>
            <a:r>
              <a:rPr lang="en-US" dirty="0" err="1"/>
              <a:t>OperationProcessingChain</a:t>
            </a:r>
            <a:r>
              <a:rPr lang="en-US" dirty="0"/>
              <a:t> filter</a:t>
            </a:r>
          </a:p>
          <a:p>
            <a:r>
              <a:rPr lang="en-US" dirty="0"/>
              <a:t>Requires some ‘special’ setup:</a:t>
            </a:r>
          </a:p>
          <a:p>
            <a:pPr lvl="1"/>
            <a:r>
              <a:rPr lang="en-US" dirty="0"/>
              <a:t>On </a:t>
            </a:r>
            <a:r>
              <a:rPr lang="en-US" dirty="0" err="1"/>
              <a:t>StatefulService</a:t>
            </a:r>
            <a:r>
              <a:rPr lang="en-US" dirty="0"/>
              <a:t> participants:</a:t>
            </a:r>
          </a:p>
          <a:p>
            <a:pPr lvl="2"/>
            <a:r>
              <a:rPr lang="en-US" dirty="0"/>
              <a:t>Add </a:t>
            </a:r>
            <a:r>
              <a:rPr lang="en-US" dirty="0" err="1"/>
              <a:t>TransactionFilter</a:t>
            </a:r>
            <a:r>
              <a:rPr lang="en-US" dirty="0"/>
              <a:t> to processing chain (factory and service classes)</a:t>
            </a:r>
          </a:p>
          <a:p>
            <a:pPr lvl="2"/>
            <a:r>
              <a:rPr lang="en-US" dirty="0"/>
              <a:t>Disable </a:t>
            </a:r>
            <a:r>
              <a:rPr lang="en-US" dirty="0" err="1"/>
              <a:t>ServiceOption.CONCURRENT_GET_HANDLING</a:t>
            </a:r>
            <a:endParaRPr lang="en-US" dirty="0"/>
          </a:p>
          <a:p>
            <a:pPr lvl="1"/>
            <a:r>
              <a:rPr lang="en-US" dirty="0"/>
              <a:t>On </a:t>
            </a:r>
            <a:r>
              <a:rPr lang="en-US" dirty="0" err="1"/>
              <a:t>ServiceHost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Set </a:t>
            </a:r>
            <a:r>
              <a:rPr lang="en-US" dirty="0" err="1"/>
              <a:t>TransactionService</a:t>
            </a:r>
            <a:r>
              <a:rPr lang="en-US" dirty="0"/>
              <a:t> to null</a:t>
            </a:r>
          </a:p>
          <a:p>
            <a:pPr lvl="2"/>
            <a:r>
              <a:rPr lang="en-US" dirty="0"/>
              <a:t>Start </a:t>
            </a:r>
            <a:r>
              <a:rPr lang="en-US" dirty="0" err="1"/>
              <a:t>SimpleTransactionFactoryService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122028"/>
            <a:ext cx="5241195" cy="639762"/>
          </a:xfrm>
        </p:spPr>
        <p:txBody>
          <a:bodyPr/>
          <a:lstStyle/>
          <a:p>
            <a:r>
              <a:rPr lang="en-US" dirty="0"/>
              <a:t>Core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1807828"/>
            <a:ext cx="5241195" cy="3962400"/>
          </a:xfrm>
        </p:spPr>
        <p:txBody>
          <a:bodyPr/>
          <a:lstStyle/>
          <a:p>
            <a:r>
              <a:rPr lang="en-US" dirty="0"/>
              <a:t>Optimistic model</a:t>
            </a:r>
          </a:p>
          <a:p>
            <a:r>
              <a:rPr lang="en-US" dirty="0"/>
              <a:t>Was implemented second</a:t>
            </a:r>
          </a:p>
          <a:p>
            <a:r>
              <a:rPr lang="en-US" dirty="0"/>
              <a:t>Built into ‘Xenon core’</a:t>
            </a:r>
          </a:p>
          <a:p>
            <a:r>
              <a:rPr lang="en-US" dirty="0"/>
              <a:t>Does not require special setup</a:t>
            </a:r>
          </a:p>
          <a:p>
            <a:r>
              <a:rPr lang="en-US" dirty="0"/>
              <a:t>Potentially more complex to understand, use and debug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597326" y="6214729"/>
            <a:ext cx="450733" cy="149224"/>
          </a:xfrm>
        </p:spPr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1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13792" y="-279412"/>
            <a:ext cx="10969943" cy="812800"/>
          </a:xfrm>
        </p:spPr>
        <p:txBody>
          <a:bodyPr/>
          <a:lstStyle/>
          <a:p>
            <a:r>
              <a:rPr lang="en-US" dirty="0"/>
              <a:t>Code Examples (Simple Transactions)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441" y="692696"/>
            <a:ext cx="10093483" cy="597666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public static class </a:t>
            </a:r>
            <a:r>
              <a:rPr lang="en-US" b="1" dirty="0" err="1"/>
              <a:t>BankAccountService</a:t>
            </a:r>
            <a:r>
              <a:rPr lang="en-US" b="1" dirty="0"/>
              <a:t> extends </a:t>
            </a:r>
            <a:r>
              <a:rPr lang="en-US" b="1" dirty="0" err="1"/>
              <a:t>StatefulService</a:t>
            </a:r>
            <a:r>
              <a:rPr lang="en-US" b="1" dirty="0"/>
              <a:t> {</a:t>
            </a:r>
          </a:p>
          <a:p>
            <a:endParaRPr lang="en-US" dirty="0"/>
          </a:p>
          <a:p>
            <a:r>
              <a:rPr lang="en-US" dirty="0"/>
              <a:t>         </a:t>
            </a:r>
            <a:r>
              <a:rPr lang="en-US" b="1" dirty="0"/>
              <a:t>public </a:t>
            </a:r>
            <a:r>
              <a:rPr lang="en-US" b="1" dirty="0" err="1"/>
              <a:t>BankAccountService</a:t>
            </a:r>
            <a:r>
              <a:rPr lang="en-US" b="1" dirty="0"/>
              <a:t>() {</a:t>
            </a:r>
          </a:p>
          <a:p>
            <a:r>
              <a:rPr lang="en-US" dirty="0"/>
              <a:t>            </a:t>
            </a:r>
            <a:r>
              <a:rPr lang="en-US" b="1" dirty="0"/>
              <a:t>…</a:t>
            </a:r>
            <a:endParaRPr lang="en-US" b="1" i="1" dirty="0"/>
          </a:p>
          <a:p>
            <a:r>
              <a:rPr lang="en-US" dirty="0"/>
              <a:t>            </a:t>
            </a:r>
            <a:r>
              <a:rPr lang="en-US" b="1" dirty="0" err="1"/>
              <a:t>super.toggleOption</a:t>
            </a:r>
            <a:r>
              <a:rPr lang="en-US" b="1" dirty="0"/>
              <a:t>(</a:t>
            </a:r>
            <a:r>
              <a:rPr lang="en-US" b="1" dirty="0" err="1"/>
              <a:t>ServiceOption.</a:t>
            </a:r>
            <a:r>
              <a:rPr lang="en-US" b="1" i="1" dirty="0" err="1"/>
              <a:t>CONCURRENT_GET_HANDLING</a:t>
            </a:r>
            <a:r>
              <a:rPr lang="en-US" b="1" i="1" dirty="0"/>
              <a:t>, false);</a:t>
            </a:r>
          </a:p>
          <a:p>
            <a:r>
              <a:rPr lang="en-US" dirty="0"/>
              <a:t>        }</a:t>
            </a:r>
          </a:p>
          <a:p>
            <a:endParaRPr lang="en-US" dirty="0"/>
          </a:p>
          <a:p>
            <a:r>
              <a:rPr lang="en-US" dirty="0"/>
              <a:t>        @Override</a:t>
            </a:r>
          </a:p>
          <a:p>
            <a:r>
              <a:rPr lang="en-US" dirty="0"/>
              <a:t>        </a:t>
            </a:r>
            <a:r>
              <a:rPr lang="en-US" b="1" dirty="0"/>
              <a:t>public </a:t>
            </a:r>
            <a:r>
              <a:rPr lang="en-US" b="1" dirty="0" err="1"/>
              <a:t>OperationProcessingChain</a:t>
            </a:r>
            <a:r>
              <a:rPr lang="en-US" b="1" dirty="0"/>
              <a:t> </a:t>
            </a:r>
            <a:r>
              <a:rPr lang="en-US" b="1" dirty="0" err="1"/>
              <a:t>getOperationProcessingChain</a:t>
            </a:r>
            <a:r>
              <a:rPr lang="en-US" b="1" dirty="0"/>
              <a:t>() {</a:t>
            </a:r>
          </a:p>
          <a:p>
            <a:r>
              <a:rPr lang="en-US" dirty="0"/>
              <a:t>            </a:t>
            </a:r>
            <a:r>
              <a:rPr lang="en-US" b="1" dirty="0"/>
              <a:t>if (</a:t>
            </a:r>
            <a:r>
              <a:rPr lang="en-US" b="1" dirty="0" err="1"/>
              <a:t>super.getOperationProcessingChain</a:t>
            </a:r>
            <a:r>
              <a:rPr lang="en-US" b="1" dirty="0"/>
              <a:t>() != null) {</a:t>
            </a:r>
          </a:p>
          <a:p>
            <a:r>
              <a:rPr lang="en-US" dirty="0"/>
              <a:t>                </a:t>
            </a:r>
            <a:r>
              <a:rPr lang="en-US" b="1" dirty="0"/>
              <a:t>return </a:t>
            </a:r>
            <a:r>
              <a:rPr lang="en-US" b="1" dirty="0" err="1"/>
              <a:t>super.getOperationProcessingChain</a:t>
            </a:r>
            <a:r>
              <a:rPr lang="en-US" b="1" dirty="0"/>
              <a:t>();</a:t>
            </a:r>
          </a:p>
          <a:p>
            <a:r>
              <a:rPr lang="en-US" dirty="0"/>
              <a:t>            }</a:t>
            </a:r>
          </a:p>
          <a:p>
            <a:r>
              <a:rPr lang="en-US" dirty="0"/>
              <a:t>            </a:t>
            </a:r>
          </a:p>
          <a:p>
            <a:r>
              <a:rPr lang="en-US" b="1" dirty="0"/>
              <a:t>             …</a:t>
            </a:r>
          </a:p>
          <a:p>
            <a:r>
              <a:rPr lang="en-US" dirty="0"/>
              <a:t>            </a:t>
            </a:r>
            <a:r>
              <a:rPr lang="en-US" dirty="0" err="1"/>
              <a:t>OperationProcessingChain</a:t>
            </a:r>
            <a:r>
              <a:rPr lang="en-US" dirty="0"/>
              <a:t> </a:t>
            </a:r>
            <a:r>
              <a:rPr lang="en-US" dirty="0" err="1"/>
              <a:t>opProcessingChain</a:t>
            </a:r>
            <a:r>
              <a:rPr lang="en-US" dirty="0"/>
              <a:t> = </a:t>
            </a:r>
            <a:r>
              <a:rPr lang="en-US" b="1" dirty="0"/>
              <a:t>new </a:t>
            </a:r>
            <a:r>
              <a:rPr lang="en-US" b="1" dirty="0" err="1"/>
              <a:t>OperationProcessingChain</a:t>
            </a:r>
            <a:r>
              <a:rPr lang="en-US" b="1" dirty="0"/>
              <a:t>(this);</a:t>
            </a:r>
          </a:p>
          <a:p>
            <a:r>
              <a:rPr lang="en-US" dirty="0"/>
              <a:t>            </a:t>
            </a:r>
            <a:r>
              <a:rPr lang="en-US" dirty="0" err="1"/>
              <a:t>opProcessingChain.add</a:t>
            </a:r>
            <a:r>
              <a:rPr lang="en-US" dirty="0"/>
              <a:t>(</a:t>
            </a:r>
            <a:r>
              <a:rPr lang="en-US" b="1" dirty="0"/>
              <a:t>new </a:t>
            </a:r>
            <a:r>
              <a:rPr lang="en-US" b="1" dirty="0" err="1"/>
              <a:t>TransactionalRequestFilter</a:t>
            </a:r>
            <a:r>
              <a:rPr lang="en-US" b="1" dirty="0"/>
              <a:t>(this));</a:t>
            </a:r>
            <a:endParaRPr lang="en-US" dirty="0"/>
          </a:p>
          <a:p>
            <a:r>
              <a:rPr lang="en-US" dirty="0"/>
              <a:t>            </a:t>
            </a:r>
            <a:r>
              <a:rPr lang="en-US" dirty="0" err="1"/>
              <a:t>setOperationProcessingChain</a:t>
            </a:r>
            <a:r>
              <a:rPr lang="en-US" dirty="0"/>
              <a:t>(</a:t>
            </a:r>
            <a:r>
              <a:rPr lang="en-US" dirty="0" err="1"/>
              <a:t>opProcessingChain</a:t>
            </a:r>
            <a:r>
              <a:rPr lang="en-US" dirty="0"/>
              <a:t>);</a:t>
            </a:r>
          </a:p>
          <a:p>
            <a:r>
              <a:rPr lang="en-US" dirty="0"/>
              <a:t>            </a:t>
            </a:r>
            <a:r>
              <a:rPr lang="en-US" b="1" dirty="0"/>
              <a:t>return </a:t>
            </a:r>
            <a:r>
              <a:rPr lang="en-US" b="1" dirty="0" err="1"/>
              <a:t>opProcessingChain</a:t>
            </a:r>
            <a:r>
              <a:rPr lang="en-US" b="1" dirty="0"/>
              <a:t>;</a:t>
            </a:r>
          </a:p>
          <a:p>
            <a:r>
              <a:rPr lang="en-US" dirty="0"/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2536715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13792" y="-279412"/>
            <a:ext cx="10969943" cy="812800"/>
          </a:xfrm>
        </p:spPr>
        <p:txBody>
          <a:bodyPr/>
          <a:lstStyle/>
          <a:p>
            <a:r>
              <a:rPr lang="en-US" dirty="0"/>
              <a:t>Code Examples (Simple Transactions)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441" y="692696"/>
            <a:ext cx="10093483" cy="302433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private void </a:t>
            </a:r>
            <a:r>
              <a:rPr lang="en-US" b="1" dirty="0" err="1"/>
              <a:t>setUpHostWithAdditionalServices</a:t>
            </a:r>
            <a:r>
              <a:rPr lang="en-US" b="1" dirty="0"/>
              <a:t>(</a:t>
            </a:r>
            <a:r>
              <a:rPr lang="en-US" b="1" dirty="0" err="1"/>
              <a:t>VerificationHost</a:t>
            </a:r>
            <a:r>
              <a:rPr lang="en-US" b="1" dirty="0"/>
              <a:t> h) throws Throwable {</a:t>
            </a:r>
          </a:p>
          <a:p>
            <a:r>
              <a:rPr lang="en-US" dirty="0"/>
              <a:t>        </a:t>
            </a:r>
            <a:r>
              <a:rPr lang="en-US" dirty="0" err="1"/>
              <a:t>h.setTransactionService</a:t>
            </a:r>
            <a:r>
              <a:rPr lang="en-US" dirty="0"/>
              <a:t>(</a:t>
            </a:r>
            <a:r>
              <a:rPr lang="en-US" b="1" dirty="0"/>
              <a:t>null);</a:t>
            </a:r>
          </a:p>
          <a:p>
            <a:r>
              <a:rPr lang="en-US" dirty="0"/>
              <a:t>        </a:t>
            </a:r>
            <a:r>
              <a:rPr lang="en-US" b="1" dirty="0"/>
              <a:t>if (</a:t>
            </a:r>
            <a:r>
              <a:rPr lang="en-US" b="1" dirty="0" err="1"/>
              <a:t>h.getServiceStage</a:t>
            </a:r>
            <a:r>
              <a:rPr lang="en-US" b="1" dirty="0"/>
              <a:t>(</a:t>
            </a:r>
            <a:r>
              <a:rPr lang="en-US" b="1" dirty="0" err="1"/>
              <a:t>SimpleTransactionFactoryService.</a:t>
            </a:r>
            <a:r>
              <a:rPr lang="en-US" b="1" i="1" dirty="0" err="1"/>
              <a:t>SELF_LINK</a:t>
            </a:r>
            <a:r>
              <a:rPr lang="en-US" b="1" i="1" dirty="0"/>
              <a:t>) == null) {</a:t>
            </a:r>
          </a:p>
          <a:p>
            <a:r>
              <a:rPr lang="en-US" dirty="0"/>
              <a:t>            </a:t>
            </a:r>
            <a:r>
              <a:rPr lang="en-US" dirty="0" err="1"/>
              <a:t>h.startServiceAndWait</a:t>
            </a:r>
            <a:r>
              <a:rPr lang="en-US" dirty="0"/>
              <a:t>(</a:t>
            </a:r>
            <a:r>
              <a:rPr lang="en-US" dirty="0" err="1"/>
              <a:t>SimpleTransactionFactoryService.</a:t>
            </a:r>
            <a:r>
              <a:rPr lang="en-US" b="1" dirty="0" err="1"/>
              <a:t>class</a:t>
            </a:r>
            <a:r>
              <a:rPr lang="en-US" b="1" dirty="0"/>
              <a:t>,</a:t>
            </a:r>
          </a:p>
          <a:p>
            <a:r>
              <a:rPr lang="en-US" dirty="0"/>
              <a:t>                    </a:t>
            </a:r>
            <a:r>
              <a:rPr lang="en-US" dirty="0" err="1"/>
              <a:t>SimpleTransactionFactoryService.</a:t>
            </a:r>
            <a:r>
              <a:rPr lang="en-US" b="1" i="1" dirty="0" err="1"/>
              <a:t>SELF_LINK</a:t>
            </a:r>
            <a:r>
              <a:rPr lang="en-US" b="1" i="1" dirty="0"/>
              <a:t>);</a:t>
            </a:r>
          </a:p>
          <a:p>
            <a:r>
              <a:rPr lang="en-US" dirty="0"/>
              <a:t>            </a:t>
            </a:r>
            <a:r>
              <a:rPr lang="en-US" dirty="0" err="1"/>
              <a:t>h.startServiceAndWait</a:t>
            </a:r>
            <a:r>
              <a:rPr lang="en-US" dirty="0"/>
              <a:t>(</a:t>
            </a:r>
            <a:r>
              <a:rPr lang="en-US" dirty="0" err="1"/>
              <a:t>BankAccountFactoryService.</a:t>
            </a:r>
            <a:r>
              <a:rPr lang="en-US" b="1" dirty="0" err="1"/>
              <a:t>class</a:t>
            </a:r>
            <a:r>
              <a:rPr lang="en-US" b="1" dirty="0"/>
              <a:t>,</a:t>
            </a:r>
          </a:p>
          <a:p>
            <a:r>
              <a:rPr lang="en-US" dirty="0"/>
              <a:t>                    </a:t>
            </a:r>
            <a:r>
              <a:rPr lang="en-US" dirty="0" err="1"/>
              <a:t>BankAccountFactoryService.</a:t>
            </a:r>
            <a:r>
              <a:rPr lang="en-US" b="1" i="1" dirty="0" err="1"/>
              <a:t>SELF_LINK</a:t>
            </a:r>
            <a:r>
              <a:rPr lang="en-US" b="1" i="1" dirty="0"/>
              <a:t>);</a:t>
            </a:r>
          </a:p>
          <a:p>
            <a:r>
              <a:rPr lang="en-US" dirty="0"/>
              <a:t>        }</a:t>
            </a:r>
          </a:p>
          <a:p>
            <a:r>
              <a:rPr lang="en-US" dirty="0"/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413071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one of the following:</a:t>
            </a:r>
          </a:p>
          <a:p>
            <a:pPr lvl="1"/>
            <a:r>
              <a:rPr lang="en-US" dirty="0"/>
              <a:t>Simple Transactions</a:t>
            </a:r>
          </a:p>
          <a:p>
            <a:pPr lvl="2"/>
            <a:r>
              <a:rPr lang="en-US" dirty="0"/>
              <a:t>Convert your Exercise 1 code to use simple transactions</a:t>
            </a:r>
          </a:p>
          <a:p>
            <a:pPr lvl="2"/>
            <a:r>
              <a:rPr lang="en-US" dirty="0"/>
              <a:t>Start a second transaction and try to access (GET or PUT/PATCH) a document that is being used by the first transaction while it’s still active. Does the operation succeed? What is the return status code?</a:t>
            </a:r>
          </a:p>
          <a:p>
            <a:pPr lvl="2"/>
            <a:r>
              <a:rPr lang="en-US" dirty="0"/>
              <a:t>Instead of a second transaction, try to access a document outside of a transaction – does that work?</a:t>
            </a:r>
          </a:p>
          <a:p>
            <a:pPr lvl="1"/>
            <a:r>
              <a:rPr lang="en-US" dirty="0"/>
              <a:t>Optimistic Transactions</a:t>
            </a:r>
          </a:p>
          <a:p>
            <a:pPr lvl="2"/>
            <a:r>
              <a:rPr lang="en-US" dirty="0"/>
              <a:t>Start a second transaction and try to access (GET or PUT/PATCH) a document that is being used by the first transaction while it’s still active. Does the operation succeed? What is the return status code?</a:t>
            </a:r>
          </a:p>
          <a:p>
            <a:pPr lvl="2"/>
            <a:r>
              <a:rPr lang="en-US" dirty="0"/>
              <a:t>Try to commit the first transaction and on success try to commit the second transaction – was that successful?</a:t>
            </a:r>
          </a:p>
          <a:p>
            <a:pPr lvl="2"/>
            <a:r>
              <a:rPr lang="en-US" dirty="0"/>
              <a:t>Instead of a second transaction, try to access a document outside of a transaction – does that work?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403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Mware_white_16x9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VMware_white_16x9.potx</Template>
  <TotalTime>0</TotalTime>
  <Words>1047</Words>
  <Application>Microsoft Macintosh PowerPoint</Application>
  <PresentationFormat>Custom</PresentationFormat>
  <Paragraphs>205</Paragraphs>
  <Slides>14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VMware_white_16x9</vt:lpstr>
      <vt:lpstr>think-cell Slide</vt:lpstr>
      <vt:lpstr> Xenon Transactions by Asaf Kariv </vt:lpstr>
      <vt:lpstr>PowerPoint Presentation</vt:lpstr>
      <vt:lpstr>Part I: Xenon Transactions Quick Intro</vt:lpstr>
      <vt:lpstr>PowerPoint Presentation</vt:lpstr>
      <vt:lpstr>Xenon Transactions</vt:lpstr>
      <vt:lpstr>Helpful code to get started (from TestTransactionService)</vt:lpstr>
      <vt:lpstr>Helpful code to get started (from TestTransactionService)</vt:lpstr>
      <vt:lpstr>Exercise 1: Use transactions for safe funds transfer</vt:lpstr>
      <vt:lpstr>Part II: Pessimistic vs. Optimistic Transactions</vt:lpstr>
      <vt:lpstr>Pessimistic vs. Optimistic Transactions</vt:lpstr>
      <vt:lpstr>Xenon: Simple vs. Core Transactions</vt:lpstr>
      <vt:lpstr>Code Examples (Simple Transactions)</vt:lpstr>
      <vt:lpstr>Code Examples (Simple Transactions)</vt:lpstr>
      <vt:lpstr>Exercise 2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2013-12-13T12:14:49Z</dcterms:created>
  <dcterms:modified xsi:type="dcterms:W3CDTF">2017-01-19T22:39:25Z</dcterms:modified>
</cp:coreProperties>
</file>