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5" r:id="rId1"/>
  </p:sldMasterIdLst>
  <p:notesMasterIdLst>
    <p:notesMasterId r:id="rId15"/>
  </p:notesMasterIdLst>
  <p:handoutMasterIdLst>
    <p:handoutMasterId r:id="rId16"/>
  </p:handoutMasterIdLst>
  <p:sldIdLst>
    <p:sldId id="261" r:id="rId2"/>
    <p:sldId id="337" r:id="rId3"/>
    <p:sldId id="375" r:id="rId4"/>
    <p:sldId id="268" r:id="rId5"/>
    <p:sldId id="335" r:id="rId6"/>
    <p:sldId id="336" r:id="rId7"/>
    <p:sldId id="376" r:id="rId8"/>
    <p:sldId id="377" r:id="rId9"/>
    <p:sldId id="378" r:id="rId10"/>
    <p:sldId id="379" r:id="rId11"/>
    <p:sldId id="380" r:id="rId12"/>
    <p:sldId id="373" r:id="rId13"/>
    <p:sldId id="372" r:id="rId14"/>
  </p:sldIdLst>
  <p:sldSz cx="12188825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86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3839">
          <p15:clr>
            <a:srgbClr val="A4A3A4"/>
          </p15:clr>
        </p15:guide>
        <p15:guide id="5" pos="384">
          <p15:clr>
            <a:srgbClr val="A4A3A4"/>
          </p15:clr>
        </p15:guide>
        <p15:guide id="6" pos="72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B9631B5-78F2-41C9-869B-9F39066F8104}"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71"/>
    <p:restoredTop sz="86152" autoAdjust="0"/>
  </p:normalViewPr>
  <p:slideViewPr>
    <p:cSldViewPr>
      <p:cViewPr>
        <p:scale>
          <a:sx n="75" d="100"/>
          <a:sy n="75" d="100"/>
        </p:scale>
        <p:origin x="2056" y="968"/>
      </p:cViewPr>
      <p:guideLst>
        <p:guide orient="horz" pos="2160"/>
        <p:guide orient="horz" pos="864"/>
        <p:guide orient="horz" pos="3792"/>
        <p:guide pos="3839"/>
        <p:guide pos="384"/>
        <p:guide pos="729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howGuides="1">
      <p:cViewPr varScale="1">
        <p:scale>
          <a:sx n="81" d="100"/>
          <a:sy n="81" d="100"/>
        </p:scale>
        <p:origin x="-948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tags" Target="tags/tag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04553-04C5-4BB3-AD4E-8B2EF3CDDAF9}" type="datetimeFigureOut">
              <a:rPr lang="en-US" smtClean="0"/>
              <a:t>1/19/17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A881F-0910-47D3-BD01-4F68834E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66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B6F0DB-E055-41D0-9102-627A646E4242}" type="datetimeFigureOut">
              <a:rPr lang="en-US" smtClean="0"/>
              <a:t>1/19/17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88988" y="609600"/>
            <a:ext cx="5280025" cy="297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0" y="3810000"/>
            <a:ext cx="5943600" cy="4876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4FBC3A-A12C-40F9-BB8D-BC30C7901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0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88988" y="609600"/>
            <a:ext cx="5280025" cy="2971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35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88988" y="609600"/>
            <a:ext cx="5280025" cy="2971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666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776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88988" y="609600"/>
            <a:ext cx="5280025" cy="2971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732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53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2126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54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935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9794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085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332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823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88988" y="609600"/>
            <a:ext cx="5280025" cy="2971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833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0" y="0"/>
            <a:ext cx="12188825" cy="685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441" y="426720"/>
            <a:ext cx="9141619" cy="109728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441" y="1600200"/>
            <a:ext cx="9141619" cy="6858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10206138" y="6074829"/>
            <a:ext cx="1373087" cy="216433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" name="TextBox 12"/>
          <p:cNvSpPr txBox="1"/>
          <p:nvPr userDrawn="1"/>
        </p:nvSpPr>
        <p:spPr>
          <a:xfrm>
            <a:off x="9827519" y="6505956"/>
            <a:ext cx="1751706" cy="1996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700" dirty="0" smtClean="0">
                <a:solidFill>
                  <a:schemeClr val="bg1"/>
                </a:solidFill>
              </a:rPr>
              <a:t>© 2014</a:t>
            </a:r>
            <a:r>
              <a:rPr lang="en-US" sz="700" baseline="0" dirty="0" smtClean="0">
                <a:solidFill>
                  <a:schemeClr val="bg1"/>
                </a:solidFill>
              </a:rPr>
              <a:t> VMware Inc. All rights reserved.</a:t>
            </a:r>
            <a:endParaRPr lang="en-US" sz="7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309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resenter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0" y="0"/>
            <a:ext cx="12188825" cy="685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441" y="426720"/>
            <a:ext cx="9141619" cy="109728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441" y="1600200"/>
            <a:ext cx="9141619" cy="6858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09441" y="5791200"/>
            <a:ext cx="3656648" cy="2286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4pPr>
            <a:lvl5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5pPr>
            <a:lvl6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6pPr>
            <a:lvl7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7pPr>
            <a:lvl8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0" smtClean="0"/>
              <a:t>Click to add presenter’s name 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441" y="6081068"/>
            <a:ext cx="3656648" cy="2286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4pPr>
            <a:lvl5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5pPr>
            <a:lvl6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6pPr>
            <a:lvl7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7pPr>
            <a:lvl8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0" smtClean="0"/>
              <a:t>Click to add date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0206138" y="6074829"/>
            <a:ext cx="1373087" cy="216433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TextBox 14"/>
          <p:cNvSpPr txBox="1"/>
          <p:nvPr userDrawn="1"/>
        </p:nvSpPr>
        <p:spPr>
          <a:xfrm>
            <a:off x="9827519" y="6505956"/>
            <a:ext cx="1751706" cy="1996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700" dirty="0" smtClean="0">
                <a:solidFill>
                  <a:schemeClr val="bg1"/>
                </a:solidFill>
              </a:rPr>
              <a:t>© 2014</a:t>
            </a:r>
            <a:r>
              <a:rPr lang="en-US" sz="700" baseline="0" dirty="0" smtClean="0">
                <a:solidFill>
                  <a:schemeClr val="bg1"/>
                </a:solidFill>
              </a:rPr>
              <a:t> VMware Inc. All rights reserved.</a:t>
            </a:r>
            <a:endParaRPr lang="en-US" sz="7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138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30200"/>
            <a:ext cx="10969943" cy="812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85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76400"/>
            <a:ext cx="10969943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206500"/>
            <a:ext cx="10969943" cy="304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615041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6490762" y="0"/>
            <a:ext cx="5698063" cy="68580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729" y="1676400"/>
            <a:ext cx="7313295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39" y="3276600"/>
            <a:ext cx="7313295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9196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with Pictur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676400"/>
            <a:ext cx="6094413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3276600"/>
            <a:ext cx="6094413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9201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914160" y="2593231"/>
            <a:ext cx="4812049" cy="5334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3pPr>
            <a:lvl4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4pPr>
            <a:lvl5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5pPr>
            <a:lvl6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6pPr>
            <a:lvl7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8pPr>
            <a:lvl9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 smtClean="0"/>
              <a:t>Click to add Name, Title, Company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43060" y="457200"/>
            <a:ext cx="4875530" cy="2011680"/>
          </a:xfrm>
        </p:spPr>
        <p:txBody>
          <a:bodyPr/>
          <a:lstStyle>
            <a:lvl1pPr marL="58738" indent="-55563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6062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1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322412" y="685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322412" y="2362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4922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2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703854" y="2209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703854" y="3886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11968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3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055811" y="5213798"/>
            <a:ext cx="3733881" cy="1415602"/>
          </a:xfrm>
        </p:spPr>
        <p:txBody>
          <a:bodyPr anchor="ctr"/>
          <a:lstStyle>
            <a:lvl1pPr marL="3175" indent="0" algn="r">
              <a:spcBef>
                <a:spcPts val="0"/>
              </a:spcBef>
              <a:buNone/>
              <a:defRPr sz="88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94413" y="5213798"/>
            <a:ext cx="4509865" cy="1415602"/>
          </a:xfrm>
        </p:spPr>
        <p:txBody>
          <a:bodyPr anchor="ctr"/>
          <a:lstStyle>
            <a:lvl1pPr marL="3175" indent="0">
              <a:spcBef>
                <a:spcPts val="0"/>
              </a:spcBef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33962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371600"/>
            <a:ext cx="5241195" cy="4648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189" y="1371600"/>
            <a:ext cx="5241195" cy="4648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68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371600"/>
            <a:ext cx="5241195" cy="639762"/>
          </a:xfrm>
        </p:spPr>
        <p:txBody>
          <a:bodyPr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057400"/>
            <a:ext cx="5241195" cy="3962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8189" y="1371600"/>
            <a:ext cx="5241195" cy="639762"/>
          </a:xfrm>
        </p:spPr>
        <p:txBody>
          <a:bodyPr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189" y="2057400"/>
            <a:ext cx="5241195" cy="3962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706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36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219200"/>
            <a:ext cx="10969943" cy="304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956201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06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371601"/>
            <a:ext cx="7922736" cy="464819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35325" y="1371600"/>
            <a:ext cx="2844059" cy="46481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541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12188825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4953000"/>
            <a:ext cx="10969943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399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6004932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5488" y="4953000"/>
            <a:ext cx="477395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6183893" y="1371600"/>
            <a:ext cx="6004932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>
          <a:xfrm>
            <a:off x="6805428" y="4953000"/>
            <a:ext cx="477395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7431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4113729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>
          <a:xfrm>
            <a:off x="4723170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>
          <a:xfrm>
            <a:off x="8227457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836898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4652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ustom Section Header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 bwMode="ltGray">
          <a:xfrm>
            <a:off x="3786" y="-1"/>
            <a:ext cx="12208523" cy="6858001"/>
            <a:chOff x="3786" y="-1"/>
            <a:chExt cx="9156393" cy="514350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ltGray">
            <a:xfrm>
              <a:off x="3786" y="0"/>
              <a:ext cx="6983947" cy="51435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ltGray">
            <a:xfrm>
              <a:off x="4534899" y="-1"/>
              <a:ext cx="4625280" cy="3872754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676400"/>
            <a:ext cx="6094413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3276600"/>
            <a:ext cx="6094413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03208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Quote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-14067" y="2702442"/>
            <a:ext cx="5346479" cy="415555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914160" y="2593231"/>
            <a:ext cx="4812049" cy="5334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3pPr>
            <a:lvl4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4pPr>
            <a:lvl5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5pPr>
            <a:lvl6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6pPr>
            <a:lvl7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8pPr>
            <a:lvl9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 smtClean="0"/>
              <a:t>Click to add Name, Title, Company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43060" y="457200"/>
            <a:ext cx="4875530" cy="2011680"/>
          </a:xfrm>
        </p:spPr>
        <p:txBody>
          <a:bodyPr/>
          <a:lstStyle>
            <a:lvl1pPr marL="58738" indent="-55563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5708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1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6490762" y="0"/>
            <a:ext cx="5698063" cy="6858000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322412" y="685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322412" y="2362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3215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2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0762" y="0"/>
            <a:ext cx="5698063" cy="6858000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703854" y="2209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703854" y="3886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63171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3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8501"/>
            <a:ext cx="12188952" cy="6289499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1726751" y="4740499"/>
            <a:ext cx="4062942" cy="1415602"/>
          </a:xfrm>
        </p:spPr>
        <p:txBody>
          <a:bodyPr anchor="ctr"/>
          <a:lstStyle>
            <a:lvl1pPr marL="3175" indent="0" algn="r">
              <a:spcBef>
                <a:spcPts val="0"/>
              </a:spcBef>
              <a:buNone/>
              <a:defRPr sz="88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94413" y="4740499"/>
            <a:ext cx="4509865" cy="1415602"/>
          </a:xfrm>
        </p:spPr>
        <p:txBody>
          <a:bodyPr anchor="ctr"/>
          <a:lstStyle>
            <a:lvl1pPr marL="3175" indent="0">
              <a:spcBef>
                <a:spcPts val="0"/>
              </a:spcBef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2284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92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82390" y="342901"/>
            <a:ext cx="1096994" cy="5676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342901"/>
            <a:ext cx="9547913" cy="5676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01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theme" Target="../theme/theme1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9212" y="5408767"/>
            <a:ext cx="1979613" cy="1454097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 noEditPoints="1"/>
            </p:cNvSpPr>
            <p:nvPr userDrawn="1"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 noEditPoints="1"/>
            </p:cNvSpPr>
            <p:nvPr userDrawn="1"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 noEditPoints="1"/>
            </p:cNvSpPr>
            <p:nvPr userDrawn="1"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 noEditPoints="1"/>
            </p:cNvSpPr>
            <p:nvPr userDrawn="1"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330200"/>
            <a:ext cx="10969943" cy="8128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371600"/>
            <a:ext cx="10969943" cy="4648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71516" y="6883401"/>
            <a:ext cx="1117309" cy="133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5161" y="6464301"/>
            <a:ext cx="5180251" cy="1492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97326" y="6464301"/>
            <a:ext cx="450733" cy="1492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6EA6D8CF-3CDE-4807-BCD2-C9F2B831AA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782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98" r:id="rId4"/>
    <p:sldLayoutId id="214748368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690" r:id="rId11"/>
    <p:sldLayoutId id="2147483691" r:id="rId12"/>
    <p:sldLayoutId id="2147483692" r:id="rId13"/>
    <p:sldLayoutId id="2147483699" r:id="rId14"/>
    <p:sldLayoutId id="2147483693" r:id="rId15"/>
    <p:sldLayoutId id="2147483694" r:id="rId16"/>
    <p:sldLayoutId id="2147483695" r:id="rId17"/>
    <p:sldLayoutId id="2147483705" r:id="rId18"/>
    <p:sldLayoutId id="2147483706" r:id="rId19"/>
    <p:sldLayoutId id="2147483709" r:id="rId20"/>
    <p:sldLayoutId id="2147483708" r:id="rId21"/>
    <p:sldLayoutId id="2147483710" r:id="rId22"/>
    <p:sldLayoutId id="2147483711" r:id="rId23"/>
    <p:sldLayoutId id="2147483712" r:id="rId24"/>
    <p:sldLayoutId id="2147483696" r:id="rId25"/>
    <p:sldLayoutId id="2147483697" r:id="rId2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Calibri" panose="020F050202020403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Calibri" panose="020F050202020403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tiff"/><Relationship Id="rId8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vmware/xenon/wiki/Xenon-UI" TargetMode="External"/><Relationship Id="rId4" Type="http://schemas.openxmlformats.org/officeDocument/2006/relationships/hyperlink" Target="https://github.com/vmware/xenon/wiki/Host-Your-UI" TargetMode="External"/><Relationship Id="rId5" Type="http://schemas.openxmlformats.org/officeDocument/2006/relationships/hyperlink" Target="mailto:xenon-bot@vmware.com" TargetMode="External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441" y="426720"/>
            <a:ext cx="9141619" cy="1630680"/>
          </a:xfrm>
        </p:spPr>
        <p:txBody>
          <a:bodyPr anchor="b"/>
          <a:lstStyle/>
          <a:p>
            <a:r>
              <a:rPr lang="en-US" dirty="0" smtClean="0"/>
              <a:t>Xenon UI - Introduction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Colin Gu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Jan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00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4161372"/>
              </p:ext>
            </p:extLst>
          </p:nvPr>
        </p:nvGraphicFramePr>
        <p:xfrm>
          <a:off x="2437765" y="1569720"/>
          <a:ext cx="7313295" cy="3200400"/>
        </p:xfrm>
        <a:graphic>
          <a:graphicData uri="http://schemas.openxmlformats.org/drawingml/2006/table">
            <a:tbl>
              <a:tblPr bandRow="1">
                <a:tableStyleId>{7E9639D4-E3E2-4D34-9284-5A2195B3D0D7}</a:tableStyleId>
              </a:tblPr>
              <a:tblGrid>
                <a:gridCol w="1015735"/>
                <a:gridCol w="6297560"/>
              </a:tblGrid>
              <a:tr h="6223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sz="24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182832" marR="182832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What it has to offer?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5665" marR="182832" marT="137160" marB="13716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300"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 smtClean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82832" marR="182832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Demo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5665" marR="182832" marT="137160" marB="13716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3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82832" marR="182832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UI Architecture</a:t>
                      </a:r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 marL="365665" marR="182832" marT="137160" marB="13716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3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82832" marR="182832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Tech Stack</a:t>
                      </a:r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 marL="365665" marR="182832" marT="137160" marB="13716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3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82832" marR="182832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How can you build</a:t>
                      </a:r>
                      <a:r>
                        <a:rPr lang="en-US" sz="2000" baseline="0" dirty="0" smtClean="0"/>
                        <a:t> your own UI?</a:t>
                      </a:r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 marL="365665" marR="182832" marT="137160" marB="13716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83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it has to offer?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41" y="1371600"/>
            <a:ext cx="2286000" cy="2286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79"/>
          <a:stretch/>
        </p:blipFill>
        <p:spPr>
          <a:xfrm>
            <a:off x="3600591" y="1371600"/>
            <a:ext cx="3084071" cy="2286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9812" y="1371600"/>
            <a:ext cx="3280229" cy="2286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441" y="3917950"/>
            <a:ext cx="2286000" cy="2286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591" y="3917950"/>
            <a:ext cx="3084071" cy="2286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9812" y="3917950"/>
            <a:ext cx="3280229" cy="2286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2272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475412" y="2438400"/>
            <a:ext cx="4387977" cy="1676400"/>
          </a:xfrm>
        </p:spPr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54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UI Architecture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5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2551112" y="1500729"/>
            <a:ext cx="7086600" cy="4605843"/>
            <a:chOff x="2551112" y="1645828"/>
            <a:chExt cx="7086600" cy="4605843"/>
          </a:xfrm>
        </p:grpSpPr>
        <p:sp>
          <p:nvSpPr>
            <p:cNvPr id="10" name="Rectangle 9"/>
            <p:cNvSpPr/>
            <p:nvPr/>
          </p:nvSpPr>
          <p:spPr>
            <a:xfrm>
              <a:off x="2551112" y="5661557"/>
              <a:ext cx="7086600" cy="59011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6">
                      <a:lumMod val="75000"/>
                    </a:schemeClr>
                  </a:solidFill>
                </a:rPr>
                <a:t>Xenon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551112" y="1645828"/>
              <a:ext cx="7086600" cy="32766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894012" y="4096503"/>
              <a:ext cx="6400800" cy="48962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5">
                      <a:lumMod val="75000"/>
                    </a:schemeClr>
                  </a:solidFill>
                </a:rPr>
                <a:t>UI-level Services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894012" y="2342678"/>
              <a:ext cx="1752600" cy="1524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5">
                      <a:lumMod val="75000"/>
                    </a:schemeClr>
                  </a:solidFill>
                </a:rPr>
                <a:t>Service UI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799012" y="2342678"/>
              <a:ext cx="1752600" cy="1524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5">
                      <a:lumMod val="75000"/>
                    </a:schemeClr>
                  </a:solidFill>
                </a:rPr>
                <a:t>Query UI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704012" y="2342678"/>
              <a:ext cx="1752600" cy="1524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5">
                      <a:lumMod val="75000"/>
                    </a:schemeClr>
                  </a:solidFill>
                </a:rPr>
                <a:t>Operation Tracing UI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609012" y="2342678"/>
              <a:ext cx="685800" cy="1524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mr-IN" b="1" dirty="0" smtClean="0">
                  <a:solidFill>
                    <a:schemeClr val="accent5">
                      <a:lumMod val="75000"/>
                    </a:schemeClr>
                  </a:solidFill>
                </a:rPr>
                <a:t>…</a:t>
              </a:r>
              <a:endParaRPr lang="en-US" b="1" dirty="0" smtClean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551112" y="5287217"/>
              <a:ext cx="2247900" cy="40793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6">
                      <a:lumMod val="75000"/>
                    </a:schemeClr>
                  </a:solidFill>
                </a:rPr>
                <a:t>Documents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4570412" y="4922428"/>
              <a:ext cx="0" cy="360550"/>
            </a:xfrm>
            <a:prstGeom prst="straightConnector1">
              <a:avLst/>
            </a:prstGeom>
            <a:ln w="19050">
              <a:solidFill>
                <a:schemeClr val="accent6"/>
              </a:solidFill>
              <a:miter lim="800000"/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7694612" y="4922428"/>
              <a:ext cx="0" cy="360550"/>
            </a:xfrm>
            <a:prstGeom prst="straightConnector1">
              <a:avLst/>
            </a:prstGeom>
            <a:ln w="19050">
              <a:solidFill>
                <a:schemeClr val="accent6"/>
              </a:solidFill>
              <a:miter lim="800000"/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>
            <a:xfrm>
              <a:off x="3236912" y="1669795"/>
              <a:ext cx="5715000" cy="55556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6">
                      <a:lumMod val="75000"/>
                    </a:schemeClr>
                  </a:solidFill>
                </a:rPr>
                <a:t>Xenon UI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799012" y="5287217"/>
              <a:ext cx="4838700" cy="4079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6">
                      <a:lumMod val="75000"/>
                    </a:schemeClr>
                  </a:solidFill>
                </a:rPr>
                <a:t>Xenon Stateless Service (to serve UI)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120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 Stack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312979"/>
              </p:ext>
            </p:extLst>
          </p:nvPr>
        </p:nvGraphicFramePr>
        <p:xfrm>
          <a:off x="609441" y="1371600"/>
          <a:ext cx="10969943" cy="4036445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0969943"/>
              </a:tblGrid>
              <a:tr h="57663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Xenon UI</a:t>
                      </a:r>
                      <a:endParaRPr lang="en-US" sz="1800" b="1" dirty="0">
                        <a:solidFill>
                          <a:srgbClr val="FFFFFF"/>
                        </a:solidFill>
                      </a:endParaRPr>
                    </a:p>
                  </a:txBody>
                  <a:tcPr marL="121888" marR="121888" anchor="ctr"/>
                </a:tc>
              </a:tr>
              <a:tr h="5766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Angular 2</a:t>
                      </a:r>
                      <a:endParaRPr lang="en-US" sz="1600" b="0" dirty="0">
                        <a:solidFill>
                          <a:srgbClr val="333333"/>
                        </a:solidFill>
                      </a:endParaRPr>
                    </a:p>
                  </a:txBody>
                  <a:tcPr marL="121888" marR="121888" anchor="ctr"/>
                </a:tc>
              </a:tr>
              <a:tr h="57663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Angular-seed-advanced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88" marR="121888" anchor="ctr"/>
                </a:tc>
              </a:tr>
              <a:tr h="5766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Bootstrap 4</a:t>
                      </a:r>
                      <a:endParaRPr lang="en-US" sz="1600" dirty="0">
                        <a:solidFill>
                          <a:srgbClr val="333333"/>
                        </a:solidFill>
                      </a:endParaRPr>
                    </a:p>
                  </a:txBody>
                  <a:tcPr marL="121888" marR="121888" anchor="ctr"/>
                </a:tc>
              </a:tr>
              <a:tr h="5766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D3</a:t>
                      </a:r>
                      <a:endParaRPr lang="en-US" sz="1600" dirty="0">
                        <a:solidFill>
                          <a:srgbClr val="333333"/>
                        </a:solidFill>
                      </a:endParaRPr>
                    </a:p>
                  </a:txBody>
                  <a:tcPr marL="121888" marR="121888" anchor="ctr"/>
                </a:tc>
              </a:tr>
              <a:tr h="5766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Chart.js</a:t>
                      </a:r>
                      <a:endParaRPr lang="en-US" sz="1600" dirty="0">
                        <a:solidFill>
                          <a:srgbClr val="333333"/>
                        </a:solidFill>
                      </a:endParaRPr>
                    </a:p>
                  </a:txBody>
                  <a:tcPr marL="121888" marR="121888" anchor="ctr"/>
                </a:tc>
              </a:tr>
              <a:tr h="5766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dk1"/>
                          </a:solidFill>
                        </a:rPr>
                        <a:t>lodash</a:t>
                      </a:r>
                      <a:endParaRPr lang="en-US" sz="1600" dirty="0">
                        <a:solidFill>
                          <a:srgbClr val="333333"/>
                        </a:solidFill>
                      </a:endParaRPr>
                    </a:p>
                  </a:txBody>
                  <a:tcPr marL="121888" marR="121888" anchor="ctr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3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you build your own UI?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Specify a location to SELF_LINK to service static resources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7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Step 1. </a:t>
            </a:r>
            <a:r>
              <a:rPr lang="en-US" dirty="0"/>
              <a:t>Create a new service for UI, which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extends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UiContentService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612" y="2279522"/>
            <a:ext cx="8077200" cy="263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19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you build your own UI?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8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Step 2. Start the UI service in the host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12" y="1960880"/>
            <a:ext cx="7635240" cy="405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84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you build your own UI?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76400"/>
            <a:ext cx="10969943" cy="4648200"/>
          </a:xfrm>
        </p:spPr>
        <p:txBody>
          <a:bodyPr/>
          <a:lstStyle/>
          <a:p>
            <a:r>
              <a:rPr lang="en-US" dirty="0" smtClean="0"/>
              <a:t>Need to have </a:t>
            </a:r>
            <a:r>
              <a:rPr lang="en-US" dirty="0"/>
              <a:t>the same </a:t>
            </a:r>
            <a:r>
              <a:rPr lang="en-US" dirty="0" smtClean="0"/>
              <a:t>package </a:t>
            </a:r>
            <a:r>
              <a:rPr lang="en-US" dirty="0"/>
              <a:t>name </a:t>
            </a:r>
            <a:r>
              <a:rPr lang="en-US" dirty="0" smtClean="0"/>
              <a:t>+ the class name as </a:t>
            </a:r>
            <a:r>
              <a:rPr lang="en-US" dirty="0"/>
              <a:t>your </a:t>
            </a:r>
            <a:r>
              <a:rPr lang="en-US" dirty="0" err="1" smtClean="0"/>
              <a:t>UiService</a:t>
            </a:r>
            <a:endParaRPr lang="en-US" dirty="0" smtClean="0"/>
          </a:p>
          <a:p>
            <a:r>
              <a:rPr lang="en-US" dirty="0" smtClean="0"/>
              <a:t>Must have an </a:t>
            </a:r>
            <a:r>
              <a:rPr lang="en-US" dirty="0" err="1" smtClean="0"/>
              <a:t>index.html</a:t>
            </a:r>
            <a:r>
              <a:rPr lang="en-US" dirty="0" smtClean="0"/>
              <a:t> under the root of the package 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9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Step 3. </a:t>
            </a:r>
            <a:r>
              <a:rPr lang="en-US" dirty="0"/>
              <a:t>Place the UI resources under the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resources/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ui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US" dirty="0"/>
              <a:t> </a:t>
            </a:r>
            <a:r>
              <a:rPr lang="en-US" dirty="0" smtClean="0"/>
              <a:t>folder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612" y="2501901"/>
            <a:ext cx="7061200" cy="3892550"/>
          </a:xfrm>
          <a:prstGeom prst="rect">
            <a:avLst/>
          </a:prstGeom>
          <a:effectLst/>
        </p:spPr>
      </p:pic>
      <p:sp>
        <p:nvSpPr>
          <p:cNvPr id="8" name="Rectangle 7"/>
          <p:cNvSpPr/>
          <p:nvPr/>
        </p:nvSpPr>
        <p:spPr>
          <a:xfrm>
            <a:off x="1979612" y="3244219"/>
            <a:ext cx="5029200" cy="533400"/>
          </a:xfrm>
          <a:prstGeom prst="rect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1972236" y="3973935"/>
            <a:ext cx="5798575" cy="266700"/>
          </a:xfrm>
          <a:prstGeom prst="rect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267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you build your own UI?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76400"/>
            <a:ext cx="10969943" cy="4648200"/>
          </a:xfrm>
        </p:spPr>
        <p:txBody>
          <a:bodyPr/>
          <a:lstStyle/>
          <a:p>
            <a:r>
              <a:rPr lang="en-US" dirty="0" smtClean="0"/>
              <a:t>Set to true within constructor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10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Step 4. Turn on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ServiceOption.HTML_USER_INTERFACE</a:t>
            </a:r>
            <a:r>
              <a:rPr lang="en-US" dirty="0" smtClean="0"/>
              <a:t> if you are not </a:t>
            </a:r>
            <a:r>
              <a:rPr lang="en-US" dirty="0"/>
              <a:t>extending </a:t>
            </a:r>
            <a:r>
              <a:rPr lang="en-US" dirty="0" err="1"/>
              <a:t>UiContentService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12" y="2279522"/>
            <a:ext cx="7863840" cy="374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55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you build your own UI?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76400"/>
            <a:ext cx="10969943" cy="4648200"/>
          </a:xfrm>
        </p:spPr>
        <p:txBody>
          <a:bodyPr/>
          <a:lstStyle/>
          <a:p>
            <a:r>
              <a:rPr lang="en-US" dirty="0" smtClean="0"/>
              <a:t>Use hash location strategy</a:t>
            </a:r>
          </a:p>
          <a:p>
            <a:pPr lvl="1"/>
            <a:r>
              <a:rPr lang="en-US" dirty="0" smtClean="0"/>
              <a:t>Any path beyond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/core/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ui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/custom/# </a:t>
            </a:r>
            <a:r>
              <a:rPr lang="en-US" dirty="0" smtClean="0"/>
              <a:t>will be taken over by the UI’s routing mechanism</a:t>
            </a:r>
          </a:p>
          <a:p>
            <a:r>
              <a:rPr lang="en-US" dirty="0" smtClean="0"/>
              <a:t>Put the production build artifacts under the resource package</a:t>
            </a:r>
            <a:endParaRPr lang="en-US" dirty="0"/>
          </a:p>
          <a:p>
            <a:pPr lvl="1"/>
            <a:r>
              <a:rPr lang="en-US" dirty="0" smtClean="0"/>
              <a:t>Source code can live elsewhere</a:t>
            </a:r>
          </a:p>
          <a:p>
            <a:r>
              <a:rPr lang="en-US" dirty="0" smtClean="0"/>
              <a:t>Consider using </a:t>
            </a:r>
            <a:r>
              <a:rPr lang="en-US" dirty="0" err="1" smtClean="0"/>
              <a:t>resourceSandbox</a:t>
            </a:r>
            <a:r>
              <a:rPr lang="en-US" dirty="0" smtClean="0"/>
              <a:t> option </a:t>
            </a:r>
            <a:r>
              <a:rPr lang="en-US" dirty="0"/>
              <a:t>to speed up development</a:t>
            </a:r>
          </a:p>
          <a:p>
            <a:pPr lvl="1"/>
            <a:r>
              <a:rPr lang="en-US" dirty="0" smtClean="0"/>
              <a:t>Make Xenon serves </a:t>
            </a:r>
            <a:r>
              <a:rPr lang="en-US" dirty="0"/>
              <a:t>the </a:t>
            </a:r>
            <a:r>
              <a:rPr lang="en-US" dirty="0" smtClean="0"/>
              <a:t>UI </a:t>
            </a:r>
            <a:r>
              <a:rPr lang="en-US" dirty="0"/>
              <a:t>resource files from disk rather than the </a:t>
            </a:r>
            <a:r>
              <a:rPr lang="en-US" dirty="0" smtClean="0"/>
              <a:t>compiled </a:t>
            </a:r>
            <a:r>
              <a:rPr lang="en-US" dirty="0"/>
              <a:t>.jar </a:t>
            </a:r>
            <a:r>
              <a:rPr lang="en-US" dirty="0" smtClean="0"/>
              <a:t>file</a:t>
            </a:r>
          </a:p>
          <a:p>
            <a:pPr lvl="1"/>
            <a:r>
              <a:rPr lang="en-US" dirty="0" smtClean="0"/>
              <a:t>java </a:t>
            </a:r>
            <a:r>
              <a:rPr lang="en-US" dirty="0"/>
              <a:t>-jar </a:t>
            </a:r>
            <a:r>
              <a:rPr lang="en-US" dirty="0" smtClean="0"/>
              <a:t>target/xenon-samples-1.3.5-SNAPSHOT-jar-with-dependencies.jar </a:t>
            </a:r>
            <a:r>
              <a:rPr lang="en-US" dirty="0"/>
              <a:t>--</a:t>
            </a:r>
            <a:r>
              <a:rPr lang="en-US" dirty="0" err="1"/>
              <a:t>resourceSandbox</a:t>
            </a:r>
            <a:r>
              <a:rPr lang="en-US" dirty="0"/>
              <a:t>=</a:t>
            </a:r>
            <a:r>
              <a:rPr lang="en-US" dirty="0" err="1"/>
              <a:t>src</a:t>
            </a:r>
            <a:r>
              <a:rPr lang="en-US" dirty="0"/>
              <a:t>/main/resources/</a:t>
            </a:r>
            <a:endParaRPr lang="en-US" dirty="0" smtClean="0"/>
          </a:p>
          <a:p>
            <a:r>
              <a:rPr lang="en-US" dirty="0" smtClean="0"/>
              <a:t>Or using a proxy server</a:t>
            </a:r>
            <a:r>
              <a:rPr lang="mr-IN" dirty="0" smtClean="0"/>
              <a:t>…</a:t>
            </a:r>
            <a:endParaRPr lang="en-US" dirty="0" smtClean="0"/>
          </a:p>
          <a:p>
            <a:pPr lvl="1"/>
            <a:r>
              <a:rPr lang="en-US" dirty="0" smtClean="0"/>
              <a:t>Xenon UI is served from a </a:t>
            </a:r>
            <a:r>
              <a:rPr lang="en-US" dirty="0" err="1" smtClean="0"/>
              <a:t>Node.js</a:t>
            </a:r>
            <a:r>
              <a:rPr lang="en-US" dirty="0" smtClean="0"/>
              <a:t> server during development time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11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Building UI on Single Page Application(SPA) frameworks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1126958" y="5422231"/>
            <a:ext cx="7666538" cy="762000"/>
            <a:chOff x="1141412" y="5406189"/>
            <a:chExt cx="7666538" cy="762000"/>
          </a:xfrm>
        </p:grpSpPr>
        <p:sp>
          <p:nvSpPr>
            <p:cNvPr id="7" name="Rectangle 6"/>
            <p:cNvSpPr/>
            <p:nvPr/>
          </p:nvSpPr>
          <p:spPr>
            <a:xfrm>
              <a:off x="1141412" y="5406189"/>
              <a:ext cx="1754029" cy="76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accent1">
                      <a:lumMod val="75000"/>
                    </a:schemeClr>
                  </a:solidFill>
                </a:rPr>
                <a:t>UI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3656012" y="5406189"/>
              <a:ext cx="1754029" cy="7620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accent1">
                      <a:lumMod val="75000"/>
                    </a:schemeClr>
                  </a:solidFill>
                </a:rPr>
                <a:t>Node Server</a:t>
              </a:r>
              <a:endParaRPr lang="en-US" dirty="0" smtClean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053921" y="5406189"/>
              <a:ext cx="1754029" cy="762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accent6">
                      <a:lumMod val="75000"/>
                    </a:schemeClr>
                  </a:solidFill>
                </a:rPr>
                <a:t>Xenon Host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10041" y="5406189"/>
              <a:ext cx="912971" cy="762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accent1">
                      <a:lumMod val="75000"/>
                    </a:schemeClr>
                  </a:solidFill>
                </a:rPr>
                <a:t>Proxy</a:t>
              </a:r>
              <a:endParaRPr lang="en-US" dirty="0" smtClean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13" name="Straight Arrow Connector 12"/>
            <p:cNvCxnSpPr>
              <a:stCxn id="7" idx="3"/>
              <a:endCxn id="9" idx="1"/>
            </p:cNvCxnSpPr>
            <p:nvPr/>
          </p:nvCxnSpPr>
          <p:spPr>
            <a:xfrm>
              <a:off x="2895441" y="5787189"/>
              <a:ext cx="760571" cy="0"/>
            </a:xfrm>
            <a:prstGeom prst="straightConnector1">
              <a:avLst/>
            </a:prstGeom>
            <a:ln w="25400">
              <a:solidFill>
                <a:schemeClr val="accent1"/>
              </a:solidFill>
              <a:miter lim="800000"/>
              <a:headEnd type="triangle"/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12" idx="3"/>
              <a:endCxn id="10" idx="1"/>
            </p:cNvCxnSpPr>
            <p:nvPr/>
          </p:nvCxnSpPr>
          <p:spPr>
            <a:xfrm>
              <a:off x="6323012" y="5787189"/>
              <a:ext cx="730909" cy="0"/>
            </a:xfrm>
            <a:prstGeom prst="straightConnector1">
              <a:avLst/>
            </a:prstGeom>
            <a:ln w="25400">
              <a:solidFill>
                <a:schemeClr val="accent1"/>
              </a:solidFill>
              <a:miter lim="800000"/>
              <a:headEnd type="triangle"/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33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31812" y="0"/>
            <a:ext cx="6067400" cy="1676400"/>
          </a:xfrm>
        </p:spPr>
        <p:txBody>
          <a:bodyPr/>
          <a:lstStyle/>
          <a:p>
            <a:r>
              <a:rPr lang="en-US" sz="6600" dirty="0" smtClean="0"/>
              <a:t>Documentations</a:t>
            </a:r>
            <a:endParaRPr lang="en-US" sz="7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31812" y="2057400"/>
            <a:ext cx="5562600" cy="2514600"/>
          </a:xfrm>
        </p:spPr>
        <p:txBody>
          <a:bodyPr/>
          <a:lstStyle/>
          <a:p>
            <a:r>
              <a:rPr lang="en-US" dirty="0" smtClean="0"/>
              <a:t>Xenon UI - </a:t>
            </a:r>
            <a:r>
              <a:rPr lang="en-US" dirty="0" smtClean="0">
                <a:hlinkClick r:id="rId3"/>
              </a:rPr>
              <a:t>Github Wiki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Hosting Custom UI on Xenon-based Service - </a:t>
            </a:r>
            <a:r>
              <a:rPr lang="en-US" dirty="0">
                <a:hlinkClick r:id="rId4"/>
              </a:rPr>
              <a:t>Github </a:t>
            </a:r>
            <a:r>
              <a:rPr lang="en-US" dirty="0" smtClean="0">
                <a:hlinkClick r:id="rId4"/>
              </a:rPr>
              <a:t>Wiki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Ask Xenon Bot on</a:t>
            </a:r>
            <a:br>
              <a:rPr lang="en-US" dirty="0" smtClean="0"/>
            </a:br>
            <a:r>
              <a:rPr lang="en-US" dirty="0" smtClean="0"/>
              <a:t>Slack - </a:t>
            </a:r>
            <a:r>
              <a:rPr lang="en-US" dirty="0" smtClean="0">
                <a:hlinkClick r:id="rId5"/>
              </a:rPr>
              <a:t>@xenon-bot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30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>
            <a:spLocks noGrp="1"/>
          </p:cNvSpPr>
          <p:nvPr/>
        </p:nvSpPr>
        <p:spPr>
          <a:xfrm>
            <a:off x="6473952" y="2441448"/>
            <a:ext cx="4387977" cy="16764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31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31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1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31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None/>
              <a:defRPr sz="1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1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1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None/>
              <a:defRPr sz="1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31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Q &amp; A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77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VMware_white_16x9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bg2"/>
          </a:solidFill>
          <a:miter lim="800000"/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 dirty="0" smtClean="0"/>
        </a:defPPr>
      </a:lstStyle>
    </a:txDef>
  </a:objectDefaults>
  <a:extraClrSchemeLst/>
  <a:custClrLst>
    <a:custClr name="PMS130">
      <a:srgbClr val="FDB813"/>
    </a:custClr>
    <a:custClr name="PMS144">
      <a:srgbClr val="F8981D"/>
    </a:custClr>
    <a:custClr name="PMS180">
      <a:srgbClr val="D9541E"/>
    </a:custClr>
    <a:custClr name="PMS1807">
      <a:srgbClr val="9E3039"/>
    </a:custClr>
    <a:custClr name="PMS195">
      <a:srgbClr val="820024"/>
    </a:custClr>
    <a:custClr name="PMS174">
      <a:srgbClr val="9A3B26"/>
    </a:custClr>
    <a:custClr name="PMS7519">
      <a:srgbClr val="574319"/>
    </a:custClr>
    <a:custClr name="PMS654">
      <a:srgbClr val="003D79"/>
    </a:custClr>
  </a:custClrLst>
</a:theme>
</file>

<file path=ppt/theme/theme2.xml><?xml version="1.0" encoding="utf-8"?>
<a:theme xmlns:a="http://schemas.openxmlformats.org/drawingml/2006/main" name="Office Theme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340</Words>
  <Application>Microsoft Macintosh PowerPoint</Application>
  <PresentationFormat>Custom</PresentationFormat>
  <Paragraphs>90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Mangal</vt:lpstr>
      <vt:lpstr>VMware_white_16x9</vt:lpstr>
      <vt:lpstr>Xenon UI - Introduction</vt:lpstr>
      <vt:lpstr>Agenda</vt:lpstr>
      <vt:lpstr>What it has to offer?</vt:lpstr>
      <vt:lpstr>PowerPoint Presentation</vt:lpstr>
      <vt:lpstr>UI Architecture</vt:lpstr>
      <vt:lpstr>Tech Stack</vt:lpstr>
      <vt:lpstr>How can you build your own UI?</vt:lpstr>
      <vt:lpstr>How can you build your own UI?</vt:lpstr>
      <vt:lpstr>How can you build your own UI?</vt:lpstr>
      <vt:lpstr>How can you build your own UI?</vt:lpstr>
      <vt:lpstr>How can you build your own UI?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Colin Gu</dc:creator>
  <cp:lastModifiedBy/>
  <cp:revision>1</cp:revision>
  <cp:lastPrinted>2017-01-18T01:07:00Z</cp:lastPrinted>
  <dcterms:created xsi:type="dcterms:W3CDTF">2016-10-30T17:56:21Z</dcterms:created>
  <dcterms:modified xsi:type="dcterms:W3CDTF">2017-01-19T22:36:16Z</dcterms:modified>
</cp:coreProperties>
</file>