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4" r:id="rId1"/>
    <p:sldMasterId id="2147483924" r:id="rId2"/>
    <p:sldMasterId id="2147484012" r:id="rId3"/>
    <p:sldMasterId id="2147484069" r:id="rId4"/>
    <p:sldMasterId id="2147484109" r:id="rId5"/>
    <p:sldMasterId id="2147484250" r:id="rId6"/>
    <p:sldMasterId id="2147484288" r:id="rId7"/>
  </p:sldMasterIdLst>
  <p:notesMasterIdLst>
    <p:notesMasterId r:id="rId12"/>
  </p:notesMasterIdLst>
  <p:handoutMasterIdLst>
    <p:handoutMasterId r:id="rId13"/>
  </p:handoutMasterIdLst>
  <p:sldIdLst>
    <p:sldId id="2142532342" r:id="rId8"/>
    <p:sldId id="2142532341" r:id="rId9"/>
    <p:sldId id="2142532343" r:id="rId10"/>
    <p:sldId id="2142532328" r:id="rId11"/>
  </p:sldIdLst>
  <p:sldSz cx="9144000" cy="5143500" type="screen16x9"/>
  <p:notesSz cx="7315200" cy="96012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F60AB-6658-4FFD-989F-65A94E8CCACD}" v="15" dt="2020-07-23T00:21:3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/>
    <p:restoredTop sz="95915" autoAdjust="0"/>
  </p:normalViewPr>
  <p:slideViewPr>
    <p:cSldViewPr snapToGrid="0" snapToObjects="1">
      <p:cViewPr varScale="1">
        <p:scale>
          <a:sx n="170" d="100"/>
          <a:sy n="170" d="100"/>
        </p:scale>
        <p:origin x="264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6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40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4F60AB-6658-4FFD-989F-65A94E8CCACD}"/>
    <pc:docChg chg="modSld">
      <pc:chgData name="" userId="" providerId="" clId="Web-{314F60AB-6658-4FFD-989F-65A94E8CCACD}" dt="2020-07-23T00:21:39.111" v="16" actId="1076"/>
      <pc:docMkLst>
        <pc:docMk/>
      </pc:docMkLst>
      <pc:sldChg chg="addSp delSp modSp">
        <pc:chgData name="" userId="" providerId="" clId="Web-{314F60AB-6658-4FFD-989F-65A94E8CCACD}" dt="2020-07-23T00:21:39.111" v="16" actId="1076"/>
        <pc:sldMkLst>
          <pc:docMk/>
          <pc:sldMk cId="71352939" sldId="2142532317"/>
        </pc:sldMkLst>
        <pc:spChg chg="add del mod">
          <ac:chgData name="" userId="" providerId="" clId="Web-{314F60AB-6658-4FFD-989F-65A94E8CCACD}" dt="2020-07-23T00:21:18.640" v="14" actId="1076"/>
          <ac:spMkLst>
            <pc:docMk/>
            <pc:sldMk cId="71352939" sldId="2142532317"/>
            <ac:spMk id="179" creationId="{DC5B1090-3EB3-CC4B-875A-B3DCF5B45E5D}"/>
          </ac:spMkLst>
        </pc:spChg>
        <pc:grpChg chg="add del">
          <ac:chgData name="" userId="" providerId="" clId="Web-{314F60AB-6658-4FFD-989F-65A94E8CCACD}" dt="2020-07-23T00:20:39.168" v="8"/>
          <ac:grpSpMkLst>
            <pc:docMk/>
            <pc:sldMk cId="71352939" sldId="2142532317"/>
            <ac:grpSpMk id="160" creationId="{E3ADABE4-AAE2-644D-AB96-628FF9829B1E}"/>
          </ac:grpSpMkLst>
        </pc:grpChg>
        <pc:picChg chg="add del mod">
          <ac:chgData name="" userId="" providerId="" clId="Web-{314F60AB-6658-4FFD-989F-65A94E8CCACD}" dt="2020-07-23T00:20:35.480" v="7"/>
          <ac:picMkLst>
            <pc:docMk/>
            <pc:sldMk cId="71352939" sldId="2142532317"/>
            <ac:picMk id="2" creationId="{1D5E752A-4D54-4787-9350-73088FBB0509}"/>
          </ac:picMkLst>
        </pc:picChg>
        <pc:picChg chg="add mod">
          <ac:chgData name="" userId="" providerId="" clId="Web-{314F60AB-6658-4FFD-989F-65A94E8CCACD}" dt="2020-07-23T00:21:39.111" v="16" actId="1076"/>
          <ac:picMkLst>
            <pc:docMk/>
            <pc:sldMk cId="71352939" sldId="2142532317"/>
            <ac:picMk id="3" creationId="{EE07D2D0-7F46-4CDF-A390-C2CED36CA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34087" y="9140342"/>
            <a:ext cx="360883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/>
            </a:lvl1pPr>
          </a:lstStyle>
          <a:p>
            <a:pPr algn="l"/>
            <a:fld id="{614B4878-71CB-8F40-B9DD-F26F1F6CA014}" type="slidenum">
              <a:rPr lang="en-US" sz="60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" panose="020B0503050203000203" pitchFamily="34" charset="0"/>
              <a:ea typeface="IBM Plex Sans" charset="0"/>
              <a:cs typeface="IBM Plex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72998" y="9140342"/>
            <a:ext cx="3901440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239713"/>
            <a:ext cx="3375025" cy="189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4087" y="2360295"/>
            <a:ext cx="6847027" cy="64674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49142" marR="0" lvl="4" indent="-181240" algn="l" defTabSz="966612" rtl="0" eaLnBrk="1" fontAlgn="base" latinLnBrk="0" hangingPunct="1">
              <a:lnSpc>
                <a:spcPct val="100000"/>
              </a:lnSpc>
              <a:spcBef>
                <a:spcPts val="634"/>
              </a:spcBef>
              <a:spcAft>
                <a:spcPct val="0"/>
              </a:spcAft>
              <a:buClr>
                <a:srgbClr val="000000"/>
              </a:buClr>
              <a:buSzTx/>
              <a:buFont typeface=".AppleSystemUIFont" charset="-120"/>
              <a:buChar char="»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4087" y="9140342"/>
            <a:ext cx="360883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4625" indent="-169863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Arial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.AppleSystemUIFont" charset="-120"/>
      <a:buChar char="»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2094" cy="52609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904D782-6F87-4955-95E5-C25F40CA0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906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0922B7C-1DB3-7C47-83AE-C964B414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66698"/>
            <a:ext cx="8552329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6DA98-181C-2A4E-83BF-02C9061C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94" y="945964"/>
            <a:ext cx="2300524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521E7D1-CF1A-174A-AE4F-9D4483CCC1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6924" y="945964"/>
            <a:ext cx="2288076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5236D2-AB90-EC49-B2DB-DBE3DD5D8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3315" y="945964"/>
            <a:ext cx="2287614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B5031E17-4FE6-7441-8EC1-8D046DCF56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04871" y="2755900"/>
            <a:ext cx="3035808" cy="2377440"/>
          </a:xfrm>
          <a:solidFill>
            <a:srgbClr val="054ADA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449440E8-B871-8646-AD9B-4F9D5A2ECF1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52763" y="2760028"/>
            <a:ext cx="3035808" cy="2373312"/>
          </a:xfrm>
          <a:solidFill>
            <a:srgbClr val="2C64FF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334173F6-9919-984F-8A2C-4B0B46FF2D3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0" y="2755900"/>
            <a:ext cx="3035808" cy="2377440"/>
          </a:xfrm>
          <a:solidFill>
            <a:srgbClr val="4089FF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5199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1561" r="5638" b="7525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9" name="Picture 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2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4747" r="15483" b="22190"/>
          <a:stretch/>
        </p:blipFill>
        <p:spPr>
          <a:xfrm>
            <a:off x="-1270" y="0"/>
            <a:ext cx="9145271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19" name="Picture 1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57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35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4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756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336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0441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69184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34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7459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702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810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514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972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19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0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7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24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0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64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1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247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909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70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0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7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82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59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7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38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77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57563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09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67092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89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22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470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7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ype Headlin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16" y="291927"/>
            <a:ext cx="4369484" cy="4270548"/>
          </a:xfrm>
        </p:spPr>
        <p:txBody>
          <a:bodyPr>
            <a:noAutofit/>
          </a:bodyPr>
          <a:lstStyle>
            <a:lvl1pPr marL="0" indent="0" fontAlgn="t">
              <a:lnSpc>
                <a:spcPts val="4500"/>
              </a:lnSpc>
              <a:spcBef>
                <a:spcPts val="1125"/>
              </a:spcBef>
              <a:buFontTx/>
              <a:buNone/>
              <a:defRPr sz="4125" baseline="0">
                <a:solidFill>
                  <a:srgbClr val="323232"/>
                </a:solidFill>
                <a:latin typeface="Arial" charset="0"/>
              </a:defRPr>
            </a:lvl1pPr>
          </a:lstStyle>
          <a:p>
            <a:r>
              <a:rPr lang="en-US" sz="3750" baseline="0" dirty="0">
                <a:latin typeface="Arial" charset="0"/>
              </a:rPr>
              <a:t>Big type headline</a:t>
            </a:r>
            <a:br>
              <a:rPr lang="en-US" sz="3750" baseline="0" dirty="0">
                <a:latin typeface="Arial" charset="0"/>
              </a:rPr>
            </a:br>
            <a:r>
              <a:rPr lang="en-US" sz="3750" baseline="0" dirty="0">
                <a:latin typeface="Arial" charset="0"/>
              </a:rPr>
              <a:t>or quote goes here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1833" y="4853747"/>
            <a:ext cx="435499" cy="187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655A5B"/>
                </a:solidFill>
              </a:defRPr>
            </a:lvl1pPr>
          </a:lstStyle>
          <a:p>
            <a:fld id="{64A8A213-8E92-D94A-82D7-8578C89CA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727241" y="4853747"/>
            <a:ext cx="2057400" cy="187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655A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8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489A-D961-F544-9064-B5DCB29D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82512-6F51-854E-9576-7467B20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69BF2-8563-4140-A019-4FD393D7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1C51-6D09-B849-AAEB-24D80116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677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1561" r="5638" b="7525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9" name="Picture 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18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4747" r="15483" b="22190"/>
          <a:stretch/>
        </p:blipFill>
        <p:spPr>
          <a:xfrm>
            <a:off x="-1270" y="0"/>
            <a:ext cx="9145271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19" name="Picture 1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28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61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0384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6128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236609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90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09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33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03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7934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2368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258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598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0164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731740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09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3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2825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158047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27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6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5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752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76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361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122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24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74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701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54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12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805184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885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224541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8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164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386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1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63" y="1695281"/>
            <a:ext cx="7886700" cy="2746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663" y="3065653"/>
            <a:ext cx="7897812" cy="249299"/>
          </a:xfrm>
        </p:spPr>
        <p:txBody>
          <a:bodyPr l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93680" indent="0">
              <a:buNone/>
              <a:defRPr>
                <a:solidFill>
                  <a:schemeClr val="tx1"/>
                </a:solidFill>
              </a:defRPr>
            </a:lvl2pPr>
            <a:lvl3pPr marL="749264" indent="0">
              <a:buNone/>
              <a:defRPr>
                <a:solidFill>
                  <a:schemeClr val="tx1"/>
                </a:solidFill>
              </a:defRPr>
            </a:lvl3pPr>
            <a:lvl4pPr marL="1092146" indent="0">
              <a:buNone/>
              <a:defRPr>
                <a:solidFill>
                  <a:schemeClr val="tx1"/>
                </a:solidFill>
              </a:defRPr>
            </a:lvl4pPr>
            <a:lvl5pPr marL="1371532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52719A-6F92-4BDA-A091-136F1B1C1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2" y="4810010"/>
            <a:ext cx="369539" cy="224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9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489A-D961-F544-9064-B5DCB29D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82512-6F51-854E-9576-7467B20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69BF2-8563-4140-A019-4FD393D7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1C51-6D09-B849-AAEB-24D80116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835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51"/>
            <a:ext cx="521589" cy="211455"/>
          </a:xfrm>
          <a:prstGeom prst="rect">
            <a:avLst/>
          </a:prstGeom>
        </p:spPr>
      </p:pic>
      <p:pic>
        <p:nvPicPr>
          <p:cNvPr id="6" name="Picture 5" descr="ibm_g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35"/>
            <a:ext cx="521589" cy="211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BF62D7-2F49-FF4F-BCAB-A8CF721DC75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50D84-EC07-014A-AA57-4A31E32F4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51"/>
            <a:ext cx="521589" cy="211455"/>
          </a:xfrm>
          <a:prstGeom prst="rect">
            <a:avLst/>
          </a:prstGeom>
        </p:spPr>
      </p:pic>
      <p:pic>
        <p:nvPicPr>
          <p:cNvPr id="9" name="Picture 8" descr="IBMZ_PrimaryGraphic_V1-copy">
            <a:extLst>
              <a:ext uri="{FF2B5EF4-FFF2-40B4-BE49-F238E27FC236}">
                <a16:creationId xmlns:a16="http://schemas.microsoft.com/office/drawing/2014/main" id="{D6F011C1-9D81-2D49-9ADD-80B6788CD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934" y="905466"/>
            <a:ext cx="2400857" cy="299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00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5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3880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35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740275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252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558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9319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406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6672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14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51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06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893496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485560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90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3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6700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001832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22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D3FBF2-D9D7-0040-A987-206057F4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136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73E2-CA81-4B4D-B12C-50A62D77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F1732-155F-D640-AEC6-2051B94AC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1ACB-55B9-1F40-A09F-2947B9C4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938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5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9819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571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269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92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363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22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688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731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96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366385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09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79092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11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40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3820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53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74E4-41C6-944E-A82F-E037AF27A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9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6" name="Picture 5" descr="ibm_g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34"/>
            <a:ext cx="521589" cy="211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BF62D7-2F49-FF4F-BCAB-A8CF721DC75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50D84-EC07-014A-AA57-4A31E32F4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9" name="Picture 8" descr="IBMZ_PrimaryGraphic_V1-copy">
            <a:extLst>
              <a:ext uri="{FF2B5EF4-FFF2-40B4-BE49-F238E27FC236}">
                <a16:creationId xmlns:a16="http://schemas.microsoft.com/office/drawing/2014/main" id="{D6F011C1-9D81-2D49-9ADD-80B6788CD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933" y="905466"/>
            <a:ext cx="2400857" cy="299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0356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315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798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9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66" y="201613"/>
            <a:ext cx="4143375" cy="4294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8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007346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043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625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5006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4156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7521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5851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964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466737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846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5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918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0446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35966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42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D3FBF2-D9D7-0040-A987-206057F4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4841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111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628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75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0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0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1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477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0074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2092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55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4696291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73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327626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875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975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60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03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9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5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33088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3"/>
            <a:ext cx="4123944" cy="1309877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658" y="3205697"/>
            <a:ext cx="6405743" cy="1309876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518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5954" y="2315617"/>
            <a:ext cx="1292095" cy="5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10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771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651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426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051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868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5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461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155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357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60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23651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888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270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51883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488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500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7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754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873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459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487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6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62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51427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7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3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73526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836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23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58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196" y="2312884"/>
            <a:ext cx="1297608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6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C03-AC33-854B-9D76-8F8702969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1FB5-EF55-1245-A0E7-77940B67A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9446-5414-5C4D-A4B4-CB63664B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5001-127D-964B-AD5F-A852998C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D9E9-B147-364A-BD37-7306B38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B53B-A81F-FC43-8FB0-CB7300B78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36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868F0BD-F403-7E4B-A336-3213CDC60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7350" y="909204"/>
            <a:ext cx="3011632" cy="3011632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D2169CF-00D3-43B1-A1A0-9D81C0EB1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53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9177F6-EA98-431F-940A-F021599D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1168"/>
            <a:ext cx="4132385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E600C50-5B72-40ED-A966-C8E7D3AEA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33856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50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A1C08D1-E323-4F14-912D-AFB9E0E96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0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BA2073C-9051-4D88-BB73-EB90620E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72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62B8DBA-03DF-4EF7-85B0-C32F8E51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B700CC2-E974-4D98-BFE0-BBC1BCE37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82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943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84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60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4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07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676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53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67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6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4288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B69F5BD-93EC-4C6C-A314-810FCBD2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0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5375E3D-E773-4BFA-ADDA-4BE7B0333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47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111375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E4AD44-3CF9-4AA5-8F1C-D1EAAB3CA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70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CFBC1B0-02B6-4091-A02B-F29BF81AB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97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096A37D-3F26-4BAF-B93D-1E371E1ED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7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F45732-EF5B-45DF-8938-13446D80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EDB748-5725-41A4-A445-1A3AA16AC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5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79482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6945562-C13B-4C0F-93D5-6394C18D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766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3E35C0D-AEC6-4ED1-A006-F0C4DF01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2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3765120-4D0A-4C1C-9392-8EA640ADA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8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8A73012-B444-4DCD-9763-38D7B4E4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8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16013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51560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72C0AAC-F2D3-43BF-9502-C78974AB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0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C7D9338-8CD9-43AE-AA4A-3C7F405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0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CE083D2-6642-4969-AEB6-F2558AF50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48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439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2B5580-4B80-4EE1-BFFC-FE844E64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61.xml"/><Relationship Id="rId34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26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33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32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34.xml"/><Relationship Id="rId31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Relationship Id="rId35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766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959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 baseline="0">
          <a:solidFill>
            <a:schemeClr val="bg1"/>
          </a:solidFill>
          <a:latin typeface="+mn-lt"/>
          <a:ea typeface="IBM Plex Sans" charset="0"/>
          <a:cs typeface="IBM Plex Sans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97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57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956" r:id="rId32"/>
    <p:sldLayoutId id="2147483962" r:id="rId3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+mn-lt"/>
          <a:ea typeface="IBM Plex Sans" charset="0"/>
          <a:cs typeface="IBM Plex Sans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 baseline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02E4E09-3628-43F3-8300-27BADAF6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  <p:sldLayoutId id="2147484038" r:id="rId26"/>
    <p:sldLayoutId id="2147484039" r:id="rId27"/>
    <p:sldLayoutId id="2147484040" r:id="rId28"/>
    <p:sldLayoutId id="2147484041" r:id="rId29"/>
    <p:sldLayoutId id="2147484042" r:id="rId30"/>
    <p:sldLayoutId id="2147484043" r:id="rId31"/>
    <p:sldLayoutId id="2147484044" r:id="rId32"/>
    <p:sldLayoutId id="2147484045" r:id="rId33"/>
    <p:sldLayoutId id="2147484046" r:id="rId34"/>
    <p:sldLayoutId id="2147484047" r:id="rId35"/>
    <p:sldLayoutId id="2147484049" r:id="rId3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  <p:sldLayoutId id="2147484099" r:id="rId30"/>
    <p:sldLayoutId id="2147484100" r:id="rId31"/>
    <p:sldLayoutId id="2147484101" r:id="rId32"/>
    <p:sldLayoutId id="2147484102" r:id="rId33"/>
    <p:sldLayoutId id="2147484103" r:id="rId34"/>
    <p:sldLayoutId id="2147484104" r:id="rId35"/>
    <p:sldLayoutId id="2147484105" r:id="rId36"/>
    <p:sldLayoutId id="2147484106" r:id="rId37"/>
    <p:sldLayoutId id="2147484107" r:id="rId38"/>
    <p:sldLayoutId id="2147484108" r:id="rId39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  <p:sldLayoutId id="2147484132" r:id="rId23"/>
    <p:sldLayoutId id="2147484133" r:id="rId24"/>
    <p:sldLayoutId id="2147484134" r:id="rId25"/>
    <p:sldLayoutId id="2147484135" r:id="rId26"/>
    <p:sldLayoutId id="2147484136" r:id="rId27"/>
    <p:sldLayoutId id="2147484137" r:id="rId28"/>
    <p:sldLayoutId id="2147484138" r:id="rId29"/>
    <p:sldLayoutId id="2147484139" r:id="rId30"/>
    <p:sldLayoutId id="2147484140" r:id="rId31"/>
    <p:sldLayoutId id="2147484141" r:id="rId32"/>
    <p:sldLayoutId id="2147484142" r:id="rId33"/>
    <p:sldLayoutId id="2147484143" r:id="rId34"/>
    <p:sldLayoutId id="2147484144" r:id="rId35"/>
    <p:sldLayoutId id="2147484145" r:id="rId36"/>
    <p:sldLayoutId id="2147484146" r:id="rId37"/>
    <p:sldLayoutId id="2147484147" r:id="rId38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  <p:sldLayoutId id="2147484269" r:id="rId19"/>
    <p:sldLayoutId id="2147484270" r:id="rId20"/>
    <p:sldLayoutId id="2147484271" r:id="rId21"/>
    <p:sldLayoutId id="2147484272" r:id="rId22"/>
    <p:sldLayoutId id="2147484273" r:id="rId23"/>
    <p:sldLayoutId id="2147484274" r:id="rId24"/>
    <p:sldLayoutId id="2147484275" r:id="rId25"/>
    <p:sldLayoutId id="2147484276" r:id="rId26"/>
    <p:sldLayoutId id="2147484277" r:id="rId27"/>
    <p:sldLayoutId id="2147484278" r:id="rId28"/>
    <p:sldLayoutId id="2147484279" r:id="rId29"/>
    <p:sldLayoutId id="2147484280" r:id="rId30"/>
    <p:sldLayoutId id="2147484281" r:id="rId31"/>
    <p:sldLayoutId id="2147484282" r:id="rId32"/>
    <p:sldLayoutId id="2147484283" r:id="rId33"/>
    <p:sldLayoutId id="2147484284" r:id="rId34"/>
    <p:sldLayoutId id="2147484285" r:id="rId35"/>
    <p:sldLayoutId id="2147484286" r:id="rId36"/>
    <p:sldLayoutId id="2147484287" r:id="rId37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  <p:sldLayoutId id="2147484312" r:id="rId24"/>
    <p:sldLayoutId id="2147484313" r:id="rId25"/>
    <p:sldLayoutId id="2147484314" r:id="rId26"/>
    <p:sldLayoutId id="2147484315" r:id="rId27"/>
    <p:sldLayoutId id="2147484316" r:id="rId28"/>
    <p:sldLayoutId id="2147484317" r:id="rId29"/>
    <p:sldLayoutId id="2147484318" r:id="rId30"/>
    <p:sldLayoutId id="2147484319" r:id="rId31"/>
    <p:sldLayoutId id="2147484320" r:id="rId32"/>
    <p:sldLayoutId id="2147484321" r:id="rId33"/>
    <p:sldLayoutId id="2147484322" r:id="rId34"/>
    <p:sldLayoutId id="2147484323" r:id="rId3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6" y="241739"/>
            <a:ext cx="4933656" cy="633328"/>
          </a:xfrm>
        </p:spPr>
        <p:txBody>
          <a:bodyPr/>
          <a:lstStyle/>
          <a:p>
            <a:r>
              <a:rPr lang="en-US" dirty="0"/>
              <a:t>Zowe High Availability (Draft)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19FA527-4DD6-6A45-81BE-260BF779FF12}"/>
              </a:ext>
            </a:extLst>
          </p:cNvPr>
          <p:cNvSpPr txBox="1">
            <a:spLocks/>
          </p:cNvSpPr>
          <p:nvPr/>
        </p:nvSpPr>
        <p:spPr>
          <a:xfrm>
            <a:off x="595915" y="860807"/>
            <a:ext cx="8085506" cy="229118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1pPr>
            <a:lvl2pPr marL="171452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2pPr>
            <a:lvl3pPr marL="34290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3pPr>
            <a:lvl4pPr marL="628658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4pPr>
            <a:lvl5pPr marL="80328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5pPr>
            <a:lvl6pPr marL="158372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9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6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43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By adding redundancies, clustering and failover mechanisms, Zowe provides infrastructure designs to decrease downtime, eliminating single point of failure and recover from failures.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High Availability tries to cover scenarios when you are running Zowe in a single z/OS system or a Parallel Sysplex environment.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Apply HA will bring extra cost to the system in trade</a:t>
            </a:r>
            <a:r>
              <a:rPr lang="zh-CN" altLang="en-US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of availability, this may include extra services, more address spaces, administration and operation works, etc.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High availability on single z/OS system is limited to the stability of the system itself and is out of the scope of Zowe.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HA solution also provides support to all components running under Zowe. If you have a vendor plugin installed, the availability of this plugin will also be enhanced by Zowe HA solution.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B5C16AF-095B-404A-8596-F26F5B70B018}"/>
              </a:ext>
            </a:extLst>
          </p:cNvPr>
          <p:cNvSpPr txBox="1">
            <a:spLocks/>
          </p:cNvSpPr>
          <p:nvPr/>
        </p:nvSpPr>
        <p:spPr>
          <a:xfrm>
            <a:off x="595915" y="3335965"/>
            <a:ext cx="8085506" cy="15657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1pPr>
            <a:lvl2pPr marL="171452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2pPr>
            <a:lvl3pPr marL="34290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3pPr>
            <a:lvl4pPr marL="628658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4pPr>
            <a:lvl5pPr marL="80328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5pPr>
            <a:lvl6pPr marL="158372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9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6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43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Combination of Existing </a:t>
            </a:r>
            <a:r>
              <a:rPr lang="en-US" sz="1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SysAdm</a:t>
            </a: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 Tools And Zowe HA Features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HA solution uses existing system administration tools including port sharing, VIPA, DVIPA, Automatic Restart Management (ARM) etc. These tools are already included in base z/OS and no extra license required.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System Automation and other automation tools are also in our scope for the ease of customers have those licenses.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also introduced services like Caching API and Lifecycle Facility to handle state sharing and automate failover, etc.</a:t>
            </a:r>
          </a:p>
        </p:txBody>
      </p:sp>
    </p:spTree>
    <p:extLst>
      <p:ext uri="{BB962C8B-B14F-4D97-AF65-F5344CB8AC3E}">
        <p14:creationId xmlns:p14="http://schemas.microsoft.com/office/powerpoint/2010/main" val="180165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B2F0C428-3DC3-8D47-95AB-80A9BE88962A}"/>
              </a:ext>
            </a:extLst>
          </p:cNvPr>
          <p:cNvCxnSpPr>
            <a:cxnSpLocks/>
            <a:stCxn id="27" idx="0"/>
            <a:endCxn id="45" idx="1"/>
          </p:cNvCxnSpPr>
          <p:nvPr/>
        </p:nvCxnSpPr>
        <p:spPr bwMode="auto">
          <a:xfrm rot="5400000" flipH="1" flipV="1">
            <a:off x="2983537" y="-196727"/>
            <a:ext cx="1587652" cy="473582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A29036AA-1C0E-BA4F-9E91-52D8738C44F1}"/>
              </a:ext>
            </a:extLst>
          </p:cNvPr>
          <p:cNvCxnSpPr>
            <a:cxnSpLocks/>
            <a:stCxn id="45" idx="2"/>
            <a:endCxn id="60" idx="0"/>
          </p:cNvCxnSpPr>
          <p:nvPr/>
        </p:nvCxnSpPr>
        <p:spPr bwMode="auto">
          <a:xfrm rot="16200000" flipH="1">
            <a:off x="6925401" y="1986893"/>
            <a:ext cx="1259174" cy="697058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33B8E6A2-F8D0-624E-A4D3-0B1A9EE7426D}"/>
              </a:ext>
            </a:extLst>
          </p:cNvPr>
          <p:cNvCxnSpPr>
            <a:cxnSpLocks/>
            <a:stCxn id="45" idx="2"/>
            <a:endCxn id="41" idx="0"/>
          </p:cNvCxnSpPr>
          <p:nvPr/>
        </p:nvCxnSpPr>
        <p:spPr bwMode="auto">
          <a:xfrm rot="5400000">
            <a:off x="5872205" y="1630755"/>
            <a:ext cx="1259175" cy="140933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998FDDC7-A8F8-F345-AFBE-6BBACD664580}"/>
              </a:ext>
            </a:extLst>
          </p:cNvPr>
          <p:cNvCxnSpPr>
            <a:cxnSpLocks/>
            <a:stCxn id="45" idx="1"/>
            <a:endCxn id="34" idx="0"/>
          </p:cNvCxnSpPr>
          <p:nvPr/>
        </p:nvCxnSpPr>
        <p:spPr bwMode="auto">
          <a:xfrm rot="10800000" flipV="1">
            <a:off x="4286841" y="1377358"/>
            <a:ext cx="1858435" cy="158765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>
            <a:extLst>
              <a:ext uri="{FF2B5EF4-FFF2-40B4-BE49-F238E27FC236}">
                <a16:creationId xmlns:a16="http://schemas.microsoft.com/office/drawing/2014/main" id="{80A2BCB3-8EC8-E24C-9197-7C859B744EEF}"/>
              </a:ext>
            </a:extLst>
          </p:cNvPr>
          <p:cNvCxnSpPr>
            <a:cxnSpLocks/>
            <a:stCxn id="45" idx="1"/>
            <a:endCxn id="31" idx="0"/>
          </p:cNvCxnSpPr>
          <p:nvPr/>
        </p:nvCxnSpPr>
        <p:spPr bwMode="auto">
          <a:xfrm rot="10800000" flipV="1">
            <a:off x="3015197" y="1377358"/>
            <a:ext cx="3130079" cy="158765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1" y="241739"/>
            <a:ext cx="8763465" cy="456280"/>
          </a:xfrm>
        </p:spPr>
        <p:txBody>
          <a:bodyPr/>
          <a:lstStyle/>
          <a:p>
            <a:r>
              <a:rPr lang="en-US" sz="2000" dirty="0"/>
              <a:t>Zowe High Availability – Architecture View – Single z/OS System</a:t>
            </a:r>
          </a:p>
        </p:txBody>
      </p:sp>
      <p:pic>
        <p:nvPicPr>
          <p:cNvPr id="4" name="Graphic 3" descr="Cloud">
            <a:extLst>
              <a:ext uri="{FF2B5EF4-FFF2-40B4-BE49-F238E27FC236}">
                <a16:creationId xmlns:a16="http://schemas.microsoft.com/office/drawing/2014/main" id="{413C7E74-9625-F047-89D3-1731D34F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414" y="541670"/>
            <a:ext cx="633266" cy="5431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62206-C2A5-DC49-A214-D1E6179AB82C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385047" y="1084852"/>
            <a:ext cx="140567" cy="10747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64F41-C845-DD47-AEB7-070310BCDAFB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 bwMode="auto">
          <a:xfrm>
            <a:off x="4385047" y="1084852"/>
            <a:ext cx="0" cy="320265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214535-CE76-C64C-BAE0-F16561551362}"/>
              </a:ext>
            </a:extLst>
          </p:cNvPr>
          <p:cNvGrpSpPr/>
          <p:nvPr/>
        </p:nvGrpSpPr>
        <p:grpSpPr>
          <a:xfrm>
            <a:off x="3123421" y="1405117"/>
            <a:ext cx="2523251" cy="656952"/>
            <a:chOff x="1296719" y="1702768"/>
            <a:chExt cx="2818081" cy="7669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4E3020C-C406-7942-A23E-D6AEE2A36502}"/>
                </a:ext>
              </a:extLst>
            </p:cNvPr>
            <p:cNvSpPr/>
            <p:nvPr/>
          </p:nvSpPr>
          <p:spPr bwMode="auto">
            <a:xfrm>
              <a:off x="2490414" y="2040869"/>
              <a:ext cx="1441791" cy="286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2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9306D2-6F2B-604C-9EEC-B4D1FFA8958F}"/>
                </a:ext>
              </a:extLst>
            </p:cNvPr>
            <p:cNvSpPr/>
            <p:nvPr/>
          </p:nvSpPr>
          <p:spPr bwMode="auto">
            <a:xfrm>
              <a:off x="1480871" y="1823401"/>
              <a:ext cx="1441791" cy="2862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639A3-F216-7C43-A0F8-D2E69AD9480C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API Gateway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8B883-6266-6046-84B9-3CA9841A0155}"/>
              </a:ext>
            </a:extLst>
          </p:cNvPr>
          <p:cNvGrpSpPr/>
          <p:nvPr/>
        </p:nvGrpSpPr>
        <p:grpSpPr>
          <a:xfrm>
            <a:off x="691149" y="2965011"/>
            <a:ext cx="1436604" cy="1252608"/>
            <a:chOff x="1296719" y="1702768"/>
            <a:chExt cx="2818081" cy="76696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B25AF7A-E39C-6240-99D5-96DAA549FA2C}"/>
                </a:ext>
              </a:extLst>
            </p:cNvPr>
            <p:cNvSpPr/>
            <p:nvPr/>
          </p:nvSpPr>
          <p:spPr bwMode="auto">
            <a:xfrm>
              <a:off x="2490414" y="2040869"/>
              <a:ext cx="1441791" cy="286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F40345-6878-B743-A87C-8FAF85CA021E}"/>
                </a:ext>
              </a:extLst>
            </p:cNvPr>
            <p:cNvSpPr/>
            <p:nvPr/>
          </p:nvSpPr>
          <p:spPr bwMode="auto">
            <a:xfrm>
              <a:off x="1480871" y="1823401"/>
              <a:ext cx="1441791" cy="2862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1ED2C8-2F4E-0149-B980-AA08D8E2FD69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tx2">
                  <a:lumMod val="2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Desktop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8722E4-E000-F544-9EDB-98A2656FC9D2}"/>
              </a:ext>
            </a:extLst>
          </p:cNvPr>
          <p:cNvGrpSpPr/>
          <p:nvPr/>
        </p:nvGrpSpPr>
        <p:grpSpPr>
          <a:xfrm>
            <a:off x="2509674" y="2965010"/>
            <a:ext cx="1011044" cy="1252608"/>
            <a:chOff x="1296719" y="1702768"/>
            <a:chExt cx="2818081" cy="76696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612FFF6-0A04-2D49-AA2B-5DE295531025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CE85AB-AD32-5C48-9102-81322C341F55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JES Explorer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F73A90-CB29-934B-9F34-E31D22ADACF9}"/>
              </a:ext>
            </a:extLst>
          </p:cNvPr>
          <p:cNvGrpSpPr/>
          <p:nvPr/>
        </p:nvGrpSpPr>
        <p:grpSpPr>
          <a:xfrm>
            <a:off x="3781318" y="2965010"/>
            <a:ext cx="1011044" cy="1252608"/>
            <a:chOff x="1296719" y="1702768"/>
            <a:chExt cx="2818081" cy="76696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F411138-4021-434A-AFFE-747146126D49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8B3163-A86F-A546-9C37-5A85C183D1C4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MVS Explorer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A53798-4188-544B-A1A1-E237875199AE}"/>
              </a:ext>
            </a:extLst>
          </p:cNvPr>
          <p:cNvGrpSpPr/>
          <p:nvPr/>
        </p:nvGrpSpPr>
        <p:grpSpPr>
          <a:xfrm>
            <a:off x="5078823" y="2965010"/>
            <a:ext cx="1436604" cy="1252608"/>
            <a:chOff x="1296719" y="1702768"/>
            <a:chExt cx="2818081" cy="766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BFE143C-9194-8F4F-95BC-E357F056E33B}"/>
                </a:ext>
              </a:extLst>
            </p:cNvPr>
            <p:cNvSpPr/>
            <p:nvPr/>
          </p:nvSpPr>
          <p:spPr bwMode="auto">
            <a:xfrm>
              <a:off x="2490414" y="2040869"/>
              <a:ext cx="1441791" cy="286228"/>
            </a:xfrm>
            <a:prstGeom prst="roundRect">
              <a:avLst/>
            </a:prstGeom>
            <a:solidFill>
              <a:srgbClr val="FA75A6"/>
            </a:solidFill>
            <a:ln w="12700">
              <a:solidFill>
                <a:srgbClr val="EE538B"/>
              </a:solidFill>
              <a:prstDash val="solid"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Failed Instance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F626960-B37C-FA48-94F6-A14034E4673B}"/>
                </a:ext>
              </a:extLst>
            </p:cNvPr>
            <p:cNvSpPr/>
            <p:nvPr/>
          </p:nvSpPr>
          <p:spPr bwMode="auto">
            <a:xfrm>
              <a:off x="1480871" y="1823401"/>
              <a:ext cx="1441791" cy="2862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4F8BEC-6CC3-F049-B757-126DAFA79543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USS Explorer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48290B-FCDF-724D-B77C-DB86361E3FC7}"/>
              </a:ext>
            </a:extLst>
          </p:cNvPr>
          <p:cNvGrpSpPr/>
          <p:nvPr/>
        </p:nvGrpSpPr>
        <p:grpSpPr>
          <a:xfrm>
            <a:off x="7397995" y="2965009"/>
            <a:ext cx="1011044" cy="1252608"/>
            <a:chOff x="1296719" y="1702768"/>
            <a:chExt cx="2818081" cy="766967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EEF3AD6-3CCF-6545-80C7-5A71CA5731B4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84ED77-DFD3-3347-8AEA-B589F252DF23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Custom Plugin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80FA3BB-83B4-E142-B508-5987183AD9CF}"/>
              </a:ext>
            </a:extLst>
          </p:cNvPr>
          <p:cNvSpPr txBox="1"/>
          <p:nvPr/>
        </p:nvSpPr>
        <p:spPr>
          <a:xfrm>
            <a:off x="497601" y="4474957"/>
            <a:ext cx="7561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ea typeface="IBM Plex Sans" charset="0"/>
                <a:cs typeface="IBM Plex Sans" charset="0"/>
              </a:rPr>
              <a:t>System administrator can decide how many instances they want to keep for each component.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ea typeface="IBM Plex Sans" charset="0"/>
                <a:cs typeface="IBM Plex Sans" charset="0"/>
              </a:rPr>
              <a:t>If any of the instance failed, the Lifecycle Facility will try to bring back the failed instance.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  <a:ea typeface="IBM Plex Sans" charset="0"/>
              <a:cs typeface="IBM Plex Sans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F780598-AFB8-8240-9033-6AE2BB36C6DA}"/>
              </a:ext>
            </a:extLst>
          </p:cNvPr>
          <p:cNvGrpSpPr/>
          <p:nvPr/>
        </p:nvGrpSpPr>
        <p:grpSpPr>
          <a:xfrm>
            <a:off x="7592686" y="2022988"/>
            <a:ext cx="1290950" cy="656952"/>
            <a:chOff x="1296719" y="1702768"/>
            <a:chExt cx="2818081" cy="766967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8054A01-5ACB-6449-89D5-FF5326E167A4}"/>
                </a:ext>
              </a:extLst>
            </p:cNvPr>
            <p:cNvSpPr/>
            <p:nvPr/>
          </p:nvSpPr>
          <p:spPr bwMode="auto">
            <a:xfrm>
              <a:off x="1503248" y="1893458"/>
              <a:ext cx="2449778" cy="28622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26A9FE3-2974-B647-9417-453B90363B48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Lifecycle Facility</a:t>
              </a:r>
            </a:p>
          </p:txBody>
        </p:sp>
      </p:grpSp>
      <p:cxnSp>
        <p:nvCxnSpPr>
          <p:cNvPr id="84" name="Curved Connector 83" descr="Read/Write Shared State">
            <a:extLst>
              <a:ext uri="{FF2B5EF4-FFF2-40B4-BE49-F238E27FC236}">
                <a16:creationId xmlns:a16="http://schemas.microsoft.com/office/drawing/2014/main" id="{3FED1A4F-AFB1-F947-84B3-38650DD15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stCxn id="78" idx="2"/>
            <a:endCxn id="27" idx="0"/>
          </p:cNvCxnSpPr>
          <p:nvPr/>
        </p:nvCxnSpPr>
        <p:spPr bwMode="auto">
          <a:xfrm rot="5400000">
            <a:off x="1002457" y="2548541"/>
            <a:ext cx="823464" cy="9476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AACB8C0-501D-0C49-BFD5-FE6A02748354}"/>
              </a:ext>
            </a:extLst>
          </p:cNvPr>
          <p:cNvCxnSpPr>
            <a:cxnSpLocks/>
            <a:stCxn id="78" idx="2"/>
            <a:endCxn id="60" idx="0"/>
          </p:cNvCxnSpPr>
          <p:nvPr/>
        </p:nvCxnSpPr>
        <p:spPr bwMode="auto">
          <a:xfrm rot="16200000" flipH="1">
            <a:off x="4249491" y="-689017"/>
            <a:ext cx="823462" cy="6484590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0B245709-E881-FB4F-808B-5D642F442F75}"/>
              </a:ext>
            </a:extLst>
          </p:cNvPr>
          <p:cNvCxnSpPr>
            <a:cxnSpLocks/>
            <a:stCxn id="78" idx="3"/>
            <a:endCxn id="21" idx="1"/>
          </p:cNvCxnSpPr>
          <p:nvPr/>
        </p:nvCxnSpPr>
        <p:spPr bwMode="auto">
          <a:xfrm flipV="1">
            <a:off x="2680552" y="1733593"/>
            <a:ext cx="442869" cy="7947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>
            <a:extLst>
              <a:ext uri="{FF2B5EF4-FFF2-40B4-BE49-F238E27FC236}">
                <a16:creationId xmlns:a16="http://schemas.microsoft.com/office/drawing/2014/main" id="{5F776F9B-CC6F-FF46-9F3E-9F86B17BECB3}"/>
              </a:ext>
            </a:extLst>
          </p:cNvPr>
          <p:cNvCxnSpPr>
            <a:cxnSpLocks/>
            <a:stCxn id="78" idx="0"/>
            <a:endCxn id="45" idx="0"/>
          </p:cNvCxnSpPr>
          <p:nvPr/>
        </p:nvCxnSpPr>
        <p:spPr bwMode="auto">
          <a:xfrm rot="5400000" flipH="1" flipV="1">
            <a:off x="4094837" y="-1627027"/>
            <a:ext cx="435712" cy="5787532"/>
          </a:xfrm>
          <a:prstGeom prst="curvedConnector3">
            <a:avLst>
              <a:gd name="adj1" fmla="val 93626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2A5A270F-7BA1-DC4F-AB30-2B56C8DBC62F}"/>
              </a:ext>
            </a:extLst>
          </p:cNvPr>
          <p:cNvSpPr txBox="1"/>
          <p:nvPr/>
        </p:nvSpPr>
        <p:spPr>
          <a:xfrm>
            <a:off x="444810" y="2278916"/>
            <a:ext cx="1235127" cy="20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Read/Write Shared State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E31F078-5DFE-504A-BC03-161E9F300C5C}"/>
              </a:ext>
            </a:extLst>
          </p:cNvPr>
          <p:cNvSpPr txBox="1"/>
          <p:nvPr/>
        </p:nvSpPr>
        <p:spPr>
          <a:xfrm>
            <a:off x="1181732" y="1094187"/>
            <a:ext cx="1235127" cy="20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Read/Write Shared State</a:t>
            </a:r>
          </a:p>
        </p:txBody>
      </p: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3DD11CD7-2436-9142-8AED-DCE601DBCD34}"/>
              </a:ext>
            </a:extLst>
          </p:cNvPr>
          <p:cNvCxnSpPr>
            <a:cxnSpLocks/>
            <a:stCxn id="82" idx="1"/>
            <a:endCxn id="41" idx="3"/>
          </p:cNvCxnSpPr>
          <p:nvPr/>
        </p:nvCxnSpPr>
        <p:spPr bwMode="auto">
          <a:xfrm rot="10800000" flipV="1">
            <a:off x="6515428" y="2351464"/>
            <a:ext cx="1077259" cy="123985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C46762DE-E943-1B4A-A0C7-6D57B847160E}"/>
              </a:ext>
            </a:extLst>
          </p:cNvPr>
          <p:cNvCxnSpPr>
            <a:cxnSpLocks/>
            <a:stCxn id="45" idx="1"/>
            <a:endCxn id="21" idx="3"/>
          </p:cNvCxnSpPr>
          <p:nvPr/>
        </p:nvCxnSpPr>
        <p:spPr bwMode="auto">
          <a:xfrm rot="10800000" flipV="1">
            <a:off x="5646673" y="1377359"/>
            <a:ext cx="498603" cy="35623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26CA1D50-683A-0A44-9940-352BF90D3E11}"/>
              </a:ext>
            </a:extLst>
          </p:cNvPr>
          <p:cNvCxnSpPr>
            <a:cxnSpLocks/>
            <a:stCxn id="45" idx="2"/>
            <a:endCxn id="78" idx="2"/>
          </p:cNvCxnSpPr>
          <p:nvPr/>
        </p:nvCxnSpPr>
        <p:spPr bwMode="auto">
          <a:xfrm rot="5400000">
            <a:off x="4094837" y="-970075"/>
            <a:ext cx="435712" cy="5787532"/>
          </a:xfrm>
          <a:prstGeom prst="curvedConnector3">
            <a:avLst>
              <a:gd name="adj1" fmla="val 152466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8DDE54EA-892F-8548-AAC5-DF5A4D1AD6EA}"/>
              </a:ext>
            </a:extLst>
          </p:cNvPr>
          <p:cNvCxnSpPr>
            <a:cxnSpLocks/>
            <a:stCxn id="82" idx="2"/>
            <a:endCxn id="60" idx="0"/>
          </p:cNvCxnSpPr>
          <p:nvPr/>
        </p:nvCxnSpPr>
        <p:spPr bwMode="auto">
          <a:xfrm rot="5400000">
            <a:off x="7928305" y="2655152"/>
            <a:ext cx="285069" cy="33464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64A9A162-E391-AC40-9BC7-000D803D1EF8}"/>
              </a:ext>
            </a:extLst>
          </p:cNvPr>
          <p:cNvCxnSpPr>
            <a:cxnSpLocks/>
            <a:stCxn id="82" idx="1"/>
            <a:endCxn id="34" idx="0"/>
          </p:cNvCxnSpPr>
          <p:nvPr/>
        </p:nvCxnSpPr>
        <p:spPr bwMode="auto">
          <a:xfrm rot="10800000" flipV="1">
            <a:off x="4286840" y="2351464"/>
            <a:ext cx="3305846" cy="613546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>
            <a:extLst>
              <a:ext uri="{FF2B5EF4-FFF2-40B4-BE49-F238E27FC236}">
                <a16:creationId xmlns:a16="http://schemas.microsoft.com/office/drawing/2014/main" id="{079A3A96-5482-C247-B656-2C291E6DD69B}"/>
              </a:ext>
            </a:extLst>
          </p:cNvPr>
          <p:cNvCxnSpPr>
            <a:cxnSpLocks/>
            <a:stCxn id="82" idx="1"/>
            <a:endCxn id="31" idx="0"/>
          </p:cNvCxnSpPr>
          <p:nvPr/>
        </p:nvCxnSpPr>
        <p:spPr bwMode="auto">
          <a:xfrm rot="10800000" flipV="1">
            <a:off x="3015196" y="2351464"/>
            <a:ext cx="4577490" cy="613546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BB7B4771-7BD9-C14B-A907-72136F5A0515}"/>
              </a:ext>
            </a:extLst>
          </p:cNvPr>
          <p:cNvCxnSpPr>
            <a:cxnSpLocks/>
            <a:stCxn id="82" idx="1"/>
            <a:endCxn id="27" idx="0"/>
          </p:cNvCxnSpPr>
          <p:nvPr/>
        </p:nvCxnSpPr>
        <p:spPr bwMode="auto">
          <a:xfrm rot="10800000" flipV="1">
            <a:off x="1409452" y="2351463"/>
            <a:ext cx="6183235" cy="61354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>
            <a:extLst>
              <a:ext uri="{FF2B5EF4-FFF2-40B4-BE49-F238E27FC236}">
                <a16:creationId xmlns:a16="http://schemas.microsoft.com/office/drawing/2014/main" id="{B5D5D78F-AE70-2A43-BA77-EC086D96F868}"/>
              </a:ext>
            </a:extLst>
          </p:cNvPr>
          <p:cNvCxnSpPr>
            <a:cxnSpLocks/>
            <a:stCxn id="82" idx="1"/>
            <a:endCxn id="78" idx="2"/>
          </p:cNvCxnSpPr>
          <p:nvPr/>
        </p:nvCxnSpPr>
        <p:spPr bwMode="auto">
          <a:xfrm rot="10800000">
            <a:off x="1418928" y="2141548"/>
            <a:ext cx="6173759" cy="20991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>
            <a:extLst>
              <a:ext uri="{FF2B5EF4-FFF2-40B4-BE49-F238E27FC236}">
                <a16:creationId xmlns:a16="http://schemas.microsoft.com/office/drawing/2014/main" id="{3E5DD565-8885-F74D-BA86-18792C711408}"/>
              </a:ext>
            </a:extLst>
          </p:cNvPr>
          <p:cNvCxnSpPr>
            <a:cxnSpLocks/>
            <a:stCxn id="45" idx="2"/>
            <a:endCxn id="82" idx="0"/>
          </p:cNvCxnSpPr>
          <p:nvPr/>
        </p:nvCxnSpPr>
        <p:spPr bwMode="auto">
          <a:xfrm rot="16200000" flipH="1">
            <a:off x="7563734" y="1348560"/>
            <a:ext cx="317153" cy="1031702"/>
          </a:xfrm>
          <a:prstGeom prst="curvedConnector3">
            <a:avLst>
              <a:gd name="adj1" fmla="val 50000"/>
            </a:avLst>
          </a:prstGeom>
          <a:ln w="25400" cmpd="dbl">
            <a:solidFill>
              <a:srgbClr val="FFC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6C0D940D-2A9A-EA4D-8866-F8548346A186}"/>
              </a:ext>
            </a:extLst>
          </p:cNvPr>
          <p:cNvSpPr txBox="1"/>
          <p:nvPr/>
        </p:nvSpPr>
        <p:spPr>
          <a:xfrm>
            <a:off x="6118395" y="1848713"/>
            <a:ext cx="1362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rgbClr val="FFC000"/>
                </a:solidFill>
                <a:latin typeface="+mn-lt"/>
                <a:ea typeface="IBM Plex Sans" charset="0"/>
                <a:cs typeface="IBM Plex Sans" charset="0"/>
              </a:rPr>
              <a:t>Registration / Health Check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89ACB21-CA3A-434B-91B0-AD38FBCA5520}"/>
              </a:ext>
            </a:extLst>
          </p:cNvPr>
          <p:cNvSpPr txBox="1"/>
          <p:nvPr/>
        </p:nvSpPr>
        <p:spPr>
          <a:xfrm>
            <a:off x="6918902" y="2403204"/>
            <a:ext cx="6648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Failover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480F118-D360-F24F-9838-7909F3B78739}"/>
              </a:ext>
            </a:extLst>
          </p:cNvPr>
          <p:cNvGrpSpPr/>
          <p:nvPr/>
        </p:nvGrpSpPr>
        <p:grpSpPr>
          <a:xfrm>
            <a:off x="157301" y="1390384"/>
            <a:ext cx="2523251" cy="751163"/>
            <a:chOff x="157301" y="1390384"/>
            <a:chExt cx="2523251" cy="75116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7B7424-B343-8D49-8FD0-5847D3964570}"/>
                </a:ext>
              </a:extLst>
            </p:cNvPr>
            <p:cNvGrpSpPr/>
            <p:nvPr/>
          </p:nvGrpSpPr>
          <p:grpSpPr>
            <a:xfrm>
              <a:off x="157301" y="1484595"/>
              <a:ext cx="2523251" cy="656952"/>
              <a:chOff x="1296719" y="1702768"/>
              <a:chExt cx="2818081" cy="766967"/>
            </a:xfrm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EE269485-CDD0-8D44-80F8-09BDD1D117B3}"/>
                  </a:ext>
                </a:extLst>
              </p:cNvPr>
              <p:cNvSpPr/>
              <p:nvPr/>
            </p:nvSpPr>
            <p:spPr bwMode="auto">
              <a:xfrm>
                <a:off x="2490414" y="2040869"/>
                <a:ext cx="1441791" cy="286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2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C97CA4F4-26EF-9E42-97AB-9B955FFD1D45}"/>
                  </a:ext>
                </a:extLst>
              </p:cNvPr>
              <p:cNvSpPr/>
              <p:nvPr/>
            </p:nvSpPr>
            <p:spPr bwMode="auto">
              <a:xfrm>
                <a:off x="1480871" y="1823401"/>
                <a:ext cx="1441791" cy="2862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EB85BC-A807-A344-B9DA-AD37A5489C7E}"/>
                  </a:ext>
                </a:extLst>
              </p:cNvPr>
              <p:cNvSpPr/>
              <p:nvPr/>
            </p:nvSpPr>
            <p:spPr bwMode="auto">
              <a:xfrm>
                <a:off x="1296719" y="1702768"/>
                <a:ext cx="2818081" cy="76696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161210"/>
                          <a:gd name="connsiteY0" fmla="*/ 0 h 1040983"/>
                          <a:gd name="connsiteX1" fmla="*/ 3161210 w 3161210"/>
                          <a:gd name="connsiteY1" fmla="*/ 0 h 1040983"/>
                          <a:gd name="connsiteX2" fmla="*/ 3161210 w 3161210"/>
                          <a:gd name="connsiteY2" fmla="*/ 1040983 h 1040983"/>
                          <a:gd name="connsiteX3" fmla="*/ 0 w 3161210"/>
                          <a:gd name="connsiteY3" fmla="*/ 1040983 h 1040983"/>
                          <a:gd name="connsiteX4" fmla="*/ 0 w 3161210"/>
                          <a:gd name="connsiteY4" fmla="*/ 0 h 10409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61210" h="1040983" extrusionOk="0">
                            <a:moveTo>
                              <a:pt x="0" y="0"/>
                            </a:moveTo>
                            <a:cubicBezTo>
                              <a:pt x="656809" y="118645"/>
                              <a:pt x="2266827" y="116012"/>
                              <a:pt x="3161210" y="0"/>
                            </a:cubicBezTo>
                            <a:cubicBezTo>
                              <a:pt x="3233627" y="389148"/>
                              <a:pt x="3218812" y="561819"/>
                              <a:pt x="3161210" y="1040983"/>
                            </a:cubicBezTo>
                            <a:cubicBezTo>
                              <a:pt x="1695745" y="1175583"/>
                              <a:pt x="497924" y="883787"/>
                              <a:pt x="0" y="1040983"/>
                            </a:cubicBezTo>
                            <a:cubicBezTo>
                              <a:pt x="-84361" y="564691"/>
                              <a:pt x="79509" y="3784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dirty="0">
                    <a:solidFill>
                      <a:srgbClr val="C00000"/>
                    </a:solidFill>
                  </a:rPr>
                  <a:t>Caching API</a:t>
                </a:r>
              </a:p>
            </p:txBody>
          </p:sp>
        </p:grpSp>
        <p:sp>
          <p:nvSpPr>
            <p:cNvPr id="157" name="Can 156">
              <a:extLst>
                <a:ext uri="{FF2B5EF4-FFF2-40B4-BE49-F238E27FC236}">
                  <a16:creationId xmlns:a16="http://schemas.microsoft.com/office/drawing/2014/main" id="{14D607F5-CD49-B548-8276-379037F768A9}"/>
                </a:ext>
              </a:extLst>
            </p:cNvPr>
            <p:cNvSpPr/>
            <p:nvPr/>
          </p:nvSpPr>
          <p:spPr bwMode="auto">
            <a:xfrm>
              <a:off x="1959045" y="1390384"/>
              <a:ext cx="616696" cy="309342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VSAM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CE47698-57BC-9346-939E-6D0B54B95C0C}"/>
              </a:ext>
            </a:extLst>
          </p:cNvPr>
          <p:cNvGrpSpPr/>
          <p:nvPr/>
        </p:nvGrpSpPr>
        <p:grpSpPr>
          <a:xfrm>
            <a:off x="6145275" y="1036383"/>
            <a:ext cx="2122368" cy="669452"/>
            <a:chOff x="6145275" y="1036383"/>
            <a:chExt cx="2122368" cy="66945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EABF7D-0802-EE42-B4CE-102CE573DE4C}"/>
                </a:ext>
              </a:extLst>
            </p:cNvPr>
            <p:cNvGrpSpPr/>
            <p:nvPr/>
          </p:nvGrpSpPr>
          <p:grpSpPr>
            <a:xfrm>
              <a:off x="6145275" y="1048883"/>
              <a:ext cx="2122368" cy="656952"/>
              <a:chOff x="1296719" y="1702768"/>
              <a:chExt cx="2818081" cy="766967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36D63796-53A4-4849-B8AE-95515898A847}"/>
                  </a:ext>
                </a:extLst>
              </p:cNvPr>
              <p:cNvSpPr/>
              <p:nvPr/>
            </p:nvSpPr>
            <p:spPr bwMode="auto">
              <a:xfrm>
                <a:off x="2490414" y="2040869"/>
                <a:ext cx="1441791" cy="286228"/>
              </a:xfrm>
              <a:prstGeom prst="roundRect">
                <a:avLst/>
              </a:prstGeom>
              <a:solidFill>
                <a:srgbClr val="FFC000">
                  <a:alpha val="50000"/>
                </a:srgbClr>
              </a:solidFill>
              <a:ln w="12700">
                <a:solidFill>
                  <a:srgbClr val="FFC000"/>
                </a:solidFill>
                <a:prstDash val="solid"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dirty="0">
                    <a:solidFill>
                      <a:schemeClr val="bg1"/>
                    </a:solidFill>
                  </a:rPr>
                  <a:t>Hot Backup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72B11D3-2E89-F441-8CF3-8E1D581C74CE}"/>
                  </a:ext>
                </a:extLst>
              </p:cNvPr>
              <p:cNvSpPr/>
              <p:nvPr/>
            </p:nvSpPr>
            <p:spPr bwMode="auto">
              <a:xfrm>
                <a:off x="1480871" y="1823401"/>
                <a:ext cx="1441791" cy="286227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E9CD6BD-CB00-094F-ABD8-59AE0BC53D70}"/>
                  </a:ext>
                </a:extLst>
              </p:cNvPr>
              <p:cNvSpPr/>
              <p:nvPr/>
            </p:nvSpPr>
            <p:spPr bwMode="auto">
              <a:xfrm>
                <a:off x="1296719" y="1702768"/>
                <a:ext cx="2818081" cy="76696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161210"/>
                          <a:gd name="connsiteY0" fmla="*/ 0 h 1040983"/>
                          <a:gd name="connsiteX1" fmla="*/ 3161210 w 3161210"/>
                          <a:gd name="connsiteY1" fmla="*/ 0 h 1040983"/>
                          <a:gd name="connsiteX2" fmla="*/ 3161210 w 3161210"/>
                          <a:gd name="connsiteY2" fmla="*/ 1040983 h 1040983"/>
                          <a:gd name="connsiteX3" fmla="*/ 0 w 3161210"/>
                          <a:gd name="connsiteY3" fmla="*/ 1040983 h 1040983"/>
                          <a:gd name="connsiteX4" fmla="*/ 0 w 3161210"/>
                          <a:gd name="connsiteY4" fmla="*/ 0 h 10409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61210" h="1040983" extrusionOk="0">
                            <a:moveTo>
                              <a:pt x="0" y="0"/>
                            </a:moveTo>
                            <a:cubicBezTo>
                              <a:pt x="656809" y="118645"/>
                              <a:pt x="2266827" y="116012"/>
                              <a:pt x="3161210" y="0"/>
                            </a:cubicBezTo>
                            <a:cubicBezTo>
                              <a:pt x="3233627" y="389148"/>
                              <a:pt x="3218812" y="561819"/>
                              <a:pt x="3161210" y="1040983"/>
                            </a:cubicBezTo>
                            <a:cubicBezTo>
                              <a:pt x="1695745" y="1175583"/>
                              <a:pt x="497924" y="883787"/>
                              <a:pt x="0" y="1040983"/>
                            </a:cubicBezTo>
                            <a:cubicBezTo>
                              <a:pt x="-84361" y="564691"/>
                              <a:pt x="79509" y="3784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dirty="0">
                    <a:solidFill>
                      <a:srgbClr val="C00000"/>
                    </a:solidFill>
                  </a:rPr>
                  <a:t>Discovery Service</a:t>
                </a: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F65B725-02C5-9742-9ED0-6024ED185965}"/>
                </a:ext>
              </a:extLst>
            </p:cNvPr>
            <p:cNvSpPr txBox="1"/>
            <p:nvPr/>
          </p:nvSpPr>
          <p:spPr>
            <a:xfrm>
              <a:off x="7428818" y="1036383"/>
              <a:ext cx="8162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Port Sharing?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08BEEE38-0057-C94F-95B0-DA28ACDA27AF}"/>
              </a:ext>
            </a:extLst>
          </p:cNvPr>
          <p:cNvSpPr txBox="1"/>
          <p:nvPr/>
        </p:nvSpPr>
        <p:spPr>
          <a:xfrm>
            <a:off x="4342041" y="1162374"/>
            <a:ext cx="498604" cy="20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HTTPS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1044D5-4EE7-BE4E-9AE1-6E2AFDC92FA8}"/>
              </a:ext>
            </a:extLst>
          </p:cNvPr>
          <p:cNvSpPr txBox="1"/>
          <p:nvPr/>
        </p:nvSpPr>
        <p:spPr>
          <a:xfrm>
            <a:off x="8516481" y="1990228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064827F2-89B3-FF41-8AF9-0C733240D0A6}"/>
              </a:ext>
            </a:extLst>
          </p:cNvPr>
          <p:cNvCxnSpPr>
            <a:cxnSpLocks/>
            <a:stCxn id="27" idx="0"/>
            <a:endCxn id="21" idx="2"/>
          </p:cNvCxnSpPr>
          <p:nvPr/>
        </p:nvCxnSpPr>
        <p:spPr bwMode="auto">
          <a:xfrm rot="5400000" flipH="1" flipV="1">
            <a:off x="2445778" y="1025742"/>
            <a:ext cx="902942" cy="29755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C90707BB-7DD3-5140-8878-63C8B205F9DF}"/>
              </a:ext>
            </a:extLst>
          </p:cNvPr>
          <p:cNvCxnSpPr>
            <a:cxnSpLocks/>
            <a:stCxn id="31" idx="0"/>
            <a:endCxn id="21" idx="2"/>
          </p:cNvCxnSpPr>
          <p:nvPr/>
        </p:nvCxnSpPr>
        <p:spPr bwMode="auto">
          <a:xfrm rot="5400000" flipH="1" flipV="1">
            <a:off x="3248651" y="1828615"/>
            <a:ext cx="902941" cy="136985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41D52937-6DFE-654A-AA80-DA2294B52491}"/>
              </a:ext>
            </a:extLst>
          </p:cNvPr>
          <p:cNvCxnSpPr>
            <a:cxnSpLocks/>
            <a:stCxn id="34" idx="0"/>
            <a:endCxn id="21" idx="2"/>
          </p:cNvCxnSpPr>
          <p:nvPr/>
        </p:nvCxnSpPr>
        <p:spPr bwMode="auto">
          <a:xfrm rot="5400000" flipH="1" flipV="1">
            <a:off x="3884473" y="2464437"/>
            <a:ext cx="902941" cy="9820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4C220B6D-51FB-E649-926A-ACF27485A443}"/>
              </a:ext>
            </a:extLst>
          </p:cNvPr>
          <p:cNvCxnSpPr>
            <a:cxnSpLocks/>
            <a:stCxn id="41" idx="0"/>
            <a:endCxn id="21" idx="2"/>
          </p:cNvCxnSpPr>
          <p:nvPr/>
        </p:nvCxnSpPr>
        <p:spPr bwMode="auto">
          <a:xfrm rot="16200000" flipV="1">
            <a:off x="4639616" y="1807501"/>
            <a:ext cx="902941" cy="141207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4ADFB8D1-4369-D447-8F29-C87316C3594C}"/>
              </a:ext>
            </a:extLst>
          </p:cNvPr>
          <p:cNvCxnSpPr>
            <a:cxnSpLocks/>
            <a:stCxn id="60" idx="0"/>
            <a:endCxn id="21" idx="2"/>
          </p:cNvCxnSpPr>
          <p:nvPr/>
        </p:nvCxnSpPr>
        <p:spPr bwMode="auto">
          <a:xfrm rot="16200000" flipV="1">
            <a:off x="5692812" y="754304"/>
            <a:ext cx="902940" cy="351847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0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Curved Connector 343">
            <a:extLst>
              <a:ext uri="{FF2B5EF4-FFF2-40B4-BE49-F238E27FC236}">
                <a16:creationId xmlns:a16="http://schemas.microsoft.com/office/drawing/2014/main" id="{4E34E4C4-DA6C-1245-91DD-2E5AAC0D3397}"/>
              </a:ext>
            </a:extLst>
          </p:cNvPr>
          <p:cNvCxnSpPr>
            <a:cxnSpLocks/>
            <a:stCxn id="6" idx="2"/>
            <a:endCxn id="221" idx="1"/>
          </p:cNvCxnSpPr>
          <p:nvPr/>
        </p:nvCxnSpPr>
        <p:spPr bwMode="auto">
          <a:xfrm rot="16200000" flipH="1">
            <a:off x="4762321" y="1417615"/>
            <a:ext cx="818316" cy="4080511"/>
          </a:xfrm>
          <a:prstGeom prst="curvedConnector2">
            <a:avLst/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7" name="Curved Connector 346">
            <a:extLst>
              <a:ext uri="{FF2B5EF4-FFF2-40B4-BE49-F238E27FC236}">
                <a16:creationId xmlns:a16="http://schemas.microsoft.com/office/drawing/2014/main" id="{D79D5046-A9AD-C648-87E4-F839CF0915F7}"/>
              </a:ext>
            </a:extLst>
          </p:cNvPr>
          <p:cNvCxnSpPr>
            <a:cxnSpLocks/>
            <a:stCxn id="6" idx="2"/>
            <a:endCxn id="220" idx="1"/>
          </p:cNvCxnSpPr>
          <p:nvPr/>
        </p:nvCxnSpPr>
        <p:spPr bwMode="auto">
          <a:xfrm rot="16200000" flipH="1">
            <a:off x="4597969" y="1581968"/>
            <a:ext cx="1153832" cy="4087322"/>
          </a:xfrm>
          <a:prstGeom prst="curvedConnector2">
            <a:avLst/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0" name="Curved Connector 349">
            <a:extLst>
              <a:ext uri="{FF2B5EF4-FFF2-40B4-BE49-F238E27FC236}">
                <a16:creationId xmlns:a16="http://schemas.microsoft.com/office/drawing/2014/main" id="{C32E2FC5-6B29-DE4A-AB13-C11AA01D0079}"/>
              </a:ext>
            </a:extLst>
          </p:cNvPr>
          <p:cNvCxnSpPr>
            <a:cxnSpLocks/>
            <a:stCxn id="6" idx="2"/>
            <a:endCxn id="222" idx="1"/>
          </p:cNvCxnSpPr>
          <p:nvPr/>
        </p:nvCxnSpPr>
        <p:spPr bwMode="auto">
          <a:xfrm rot="16200000" flipH="1">
            <a:off x="4437597" y="1742339"/>
            <a:ext cx="1483527" cy="4096273"/>
          </a:xfrm>
          <a:prstGeom prst="curvedConnector2">
            <a:avLst/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3" name="Curved Connector 352">
            <a:extLst>
              <a:ext uri="{FF2B5EF4-FFF2-40B4-BE49-F238E27FC236}">
                <a16:creationId xmlns:a16="http://schemas.microsoft.com/office/drawing/2014/main" id="{4375B045-6F08-B748-8DFE-771418D09BD4}"/>
              </a:ext>
            </a:extLst>
          </p:cNvPr>
          <p:cNvCxnSpPr>
            <a:cxnSpLocks/>
            <a:stCxn id="6" idx="3"/>
            <a:endCxn id="96" idx="1"/>
          </p:cNvCxnSpPr>
          <p:nvPr/>
        </p:nvCxnSpPr>
        <p:spPr bwMode="auto">
          <a:xfrm flipV="1">
            <a:off x="3280070" y="1602016"/>
            <a:ext cx="3921565" cy="83108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6" name="Curved Connector 355">
            <a:extLst>
              <a:ext uri="{FF2B5EF4-FFF2-40B4-BE49-F238E27FC236}">
                <a16:creationId xmlns:a16="http://schemas.microsoft.com/office/drawing/2014/main" id="{0AE58670-004D-3644-A444-5385BD4FDD5D}"/>
              </a:ext>
            </a:extLst>
          </p:cNvPr>
          <p:cNvCxnSpPr>
            <a:cxnSpLocks/>
            <a:stCxn id="6" idx="3"/>
            <a:endCxn id="95" idx="1"/>
          </p:cNvCxnSpPr>
          <p:nvPr/>
        </p:nvCxnSpPr>
        <p:spPr bwMode="auto">
          <a:xfrm flipV="1">
            <a:off x="3280070" y="1937532"/>
            <a:ext cx="3928376" cy="49557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9" name="Curved Connector 358">
            <a:extLst>
              <a:ext uri="{FF2B5EF4-FFF2-40B4-BE49-F238E27FC236}">
                <a16:creationId xmlns:a16="http://schemas.microsoft.com/office/drawing/2014/main" id="{27EDB182-0FD8-BB49-81D4-0BCE40FFD334}"/>
              </a:ext>
            </a:extLst>
          </p:cNvPr>
          <p:cNvCxnSpPr>
            <a:cxnSpLocks/>
            <a:stCxn id="6" idx="3"/>
            <a:endCxn id="99" idx="1"/>
          </p:cNvCxnSpPr>
          <p:nvPr/>
        </p:nvCxnSpPr>
        <p:spPr bwMode="auto">
          <a:xfrm flipV="1">
            <a:off x="3280070" y="2267227"/>
            <a:ext cx="3937327" cy="1658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08BEEE38-0057-C94F-95B0-DA28ACDA27AF}"/>
              </a:ext>
            </a:extLst>
          </p:cNvPr>
          <p:cNvSpPr txBox="1"/>
          <p:nvPr/>
        </p:nvSpPr>
        <p:spPr>
          <a:xfrm>
            <a:off x="4422510" y="1091646"/>
            <a:ext cx="498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HTTPS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CC687637-CD6F-174E-8DEF-FABB4262E7E4}"/>
              </a:ext>
            </a:extLst>
          </p:cNvPr>
          <p:cNvSpPr/>
          <p:nvPr/>
        </p:nvSpPr>
        <p:spPr bwMode="auto">
          <a:xfrm>
            <a:off x="5945030" y="1312791"/>
            <a:ext cx="297692" cy="104706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2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F769BA77-E055-7742-8DE1-E330F47A5BB4}"/>
              </a:ext>
            </a:extLst>
          </p:cNvPr>
          <p:cNvSpPr/>
          <p:nvPr/>
        </p:nvSpPr>
        <p:spPr bwMode="auto">
          <a:xfrm>
            <a:off x="2741935" y="2105190"/>
            <a:ext cx="297692" cy="11969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1" y="241739"/>
            <a:ext cx="8763465" cy="456280"/>
          </a:xfrm>
        </p:spPr>
        <p:txBody>
          <a:bodyPr/>
          <a:lstStyle/>
          <a:p>
            <a:r>
              <a:rPr lang="en-US" sz="2000" dirty="0"/>
              <a:t>Zowe High Availability – Architecture View – Parallel Sysplex</a:t>
            </a:r>
          </a:p>
        </p:txBody>
      </p:sp>
      <p:pic>
        <p:nvPicPr>
          <p:cNvPr id="4" name="Graphic 3" descr="Cloud">
            <a:extLst>
              <a:ext uri="{FF2B5EF4-FFF2-40B4-BE49-F238E27FC236}">
                <a16:creationId xmlns:a16="http://schemas.microsoft.com/office/drawing/2014/main" id="{413C7E74-9625-F047-89D3-1731D34F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085" y="439391"/>
            <a:ext cx="633266" cy="5431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62206-C2A5-DC49-A214-D1E6179AB82C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481718" y="982573"/>
            <a:ext cx="140567" cy="10747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64F41-C845-DD47-AEB7-070310BCDAFB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 bwMode="auto">
          <a:xfrm>
            <a:off x="4481718" y="982573"/>
            <a:ext cx="3757" cy="391965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9306D2-6F2B-604C-9EEC-B4D1FFA8958F}"/>
              </a:ext>
            </a:extLst>
          </p:cNvPr>
          <p:cNvSpPr/>
          <p:nvPr/>
        </p:nvSpPr>
        <p:spPr bwMode="auto">
          <a:xfrm>
            <a:off x="2982378" y="1817492"/>
            <a:ext cx="297692" cy="12312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BFE143C-9194-8F4F-95BC-E357F056E33B}"/>
              </a:ext>
            </a:extLst>
          </p:cNvPr>
          <p:cNvSpPr/>
          <p:nvPr/>
        </p:nvSpPr>
        <p:spPr bwMode="auto">
          <a:xfrm>
            <a:off x="440547" y="1977702"/>
            <a:ext cx="734998" cy="324894"/>
          </a:xfrm>
          <a:prstGeom prst="roundRect">
            <a:avLst/>
          </a:prstGeom>
          <a:solidFill>
            <a:srgbClr val="FA75A6"/>
          </a:solidFill>
          <a:ln w="12700">
            <a:solidFill>
              <a:srgbClr val="EE538B"/>
            </a:solidFill>
            <a:prstDash val="solid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Failed Desktop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626960-B37C-FA48-94F6-A14034E4673B}"/>
              </a:ext>
            </a:extLst>
          </p:cNvPr>
          <p:cNvSpPr/>
          <p:nvPr/>
        </p:nvSpPr>
        <p:spPr bwMode="auto">
          <a:xfrm>
            <a:off x="953020" y="1790826"/>
            <a:ext cx="734998" cy="303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Desktop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0FA3BB-83B4-E142-B508-5987183AD9CF}"/>
              </a:ext>
            </a:extLst>
          </p:cNvPr>
          <p:cNvSpPr txBox="1"/>
          <p:nvPr/>
        </p:nvSpPr>
        <p:spPr>
          <a:xfrm>
            <a:off x="113987" y="3997590"/>
            <a:ext cx="51189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ea typeface="IBM Plex Sans" charset="0"/>
                <a:cs typeface="IBM Plex Sans" charset="0"/>
              </a:rPr>
              <a:t>Each component instance can be deployed onto any of the LPAR based on configuration, but at least 2 instances across all LPARs.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ea typeface="IBM Plex Sans" charset="0"/>
                <a:cs typeface="IBM Plex Sans" charset="0"/>
              </a:rPr>
              <a:t>Each API Gateway may direct traffic to any of the component instances, it’s not limited to the LPAR where it locates. Lines are reduced for readability.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ea typeface="IBM Plex Sans" charset="0"/>
                <a:cs typeface="IBM Plex Sans" charset="0"/>
              </a:rPr>
              <a:t>Each LPAR has its own configuration file to define what components will be started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ea typeface="IBM Plex Sans" charset="0"/>
                <a:cs typeface="IBM Plex Sans" charset="0"/>
              </a:rPr>
              <a:t>All Caching API instances are connected to either same VSAM on shared volume or same ActiveMQ cluster for persistence purpose.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8054A01-5ACB-6449-89D5-FF5326E167A4}"/>
              </a:ext>
            </a:extLst>
          </p:cNvPr>
          <p:cNvSpPr/>
          <p:nvPr/>
        </p:nvSpPr>
        <p:spPr bwMode="auto">
          <a:xfrm>
            <a:off x="2157838" y="3563703"/>
            <a:ext cx="1122232" cy="2451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Lifecycle Facility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97CA4F4-26EF-9E42-97AB-9B955FFD1D45}"/>
              </a:ext>
            </a:extLst>
          </p:cNvPr>
          <p:cNvSpPr/>
          <p:nvPr/>
        </p:nvSpPr>
        <p:spPr bwMode="auto">
          <a:xfrm>
            <a:off x="598157" y="1338719"/>
            <a:ext cx="1169526" cy="276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Caching API 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B85BC-A807-A344-B9DA-AD37A5489C7E}"/>
              </a:ext>
            </a:extLst>
          </p:cNvPr>
          <p:cNvSpPr/>
          <p:nvPr/>
        </p:nvSpPr>
        <p:spPr bwMode="auto">
          <a:xfrm>
            <a:off x="199470" y="1075849"/>
            <a:ext cx="3164537" cy="28310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C00000"/>
                </a:solidFill>
              </a:rPr>
              <a:t>z/OS LPAR 1</a:t>
            </a:r>
          </a:p>
        </p:txBody>
      </p:sp>
      <p:sp>
        <p:nvSpPr>
          <p:cNvPr id="157" name="Can 156">
            <a:extLst>
              <a:ext uri="{FF2B5EF4-FFF2-40B4-BE49-F238E27FC236}">
                <a16:creationId xmlns:a16="http://schemas.microsoft.com/office/drawing/2014/main" id="{14D607F5-CD49-B548-8276-379037F768A9}"/>
              </a:ext>
            </a:extLst>
          </p:cNvPr>
          <p:cNvSpPr/>
          <p:nvPr/>
        </p:nvSpPr>
        <p:spPr bwMode="auto">
          <a:xfrm>
            <a:off x="374652" y="1082796"/>
            <a:ext cx="725409" cy="30934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ActiveMQ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814556-6B79-8C48-97C0-DFB21D93A560}"/>
              </a:ext>
            </a:extLst>
          </p:cNvPr>
          <p:cNvSpPr/>
          <p:nvPr/>
        </p:nvSpPr>
        <p:spPr bwMode="auto">
          <a:xfrm>
            <a:off x="452494" y="2362798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JES Explorer 1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A3C64F0-EEB9-384D-A6BB-320682524EE0}"/>
              </a:ext>
            </a:extLst>
          </p:cNvPr>
          <p:cNvSpPr/>
          <p:nvPr/>
        </p:nvSpPr>
        <p:spPr bwMode="auto">
          <a:xfrm>
            <a:off x="445364" y="2712296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MVS Explorer 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E292DFE-E6B0-404C-AABF-E7A64AF271AA}"/>
              </a:ext>
            </a:extLst>
          </p:cNvPr>
          <p:cNvSpPr/>
          <p:nvPr/>
        </p:nvSpPr>
        <p:spPr bwMode="auto">
          <a:xfrm>
            <a:off x="454414" y="3059762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USS Explorer 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94F37F-BF57-FA4A-9823-4C5C806D2574}"/>
              </a:ext>
            </a:extLst>
          </p:cNvPr>
          <p:cNvSpPr/>
          <p:nvPr/>
        </p:nvSpPr>
        <p:spPr bwMode="auto">
          <a:xfrm>
            <a:off x="5575017" y="714931"/>
            <a:ext cx="3164537" cy="212691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C00000"/>
                </a:solidFill>
              </a:rPr>
              <a:t>z/OS LPAR 2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5210AEE-E310-384B-BF59-8CE29623766D}"/>
              </a:ext>
            </a:extLst>
          </p:cNvPr>
          <p:cNvSpPr/>
          <p:nvPr/>
        </p:nvSpPr>
        <p:spPr bwMode="auto">
          <a:xfrm>
            <a:off x="5707170" y="1151845"/>
            <a:ext cx="297692" cy="1096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2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DD12724-309E-AC48-9CFF-B19CEEDE6C5B}"/>
              </a:ext>
            </a:extLst>
          </p:cNvPr>
          <p:cNvSpPr/>
          <p:nvPr/>
        </p:nvSpPr>
        <p:spPr bwMode="auto">
          <a:xfrm>
            <a:off x="2007703" y="1140945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1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7FEC9300-5A11-7E4B-8FE4-49D35BECFD9D}"/>
              </a:ext>
            </a:extLst>
          </p:cNvPr>
          <p:cNvSpPr/>
          <p:nvPr/>
        </p:nvSpPr>
        <p:spPr bwMode="auto">
          <a:xfrm>
            <a:off x="5707170" y="780027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2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67BF6BD5-B57A-4D45-81B2-A4A65888599B}"/>
              </a:ext>
            </a:extLst>
          </p:cNvPr>
          <p:cNvSpPr/>
          <p:nvPr/>
        </p:nvSpPr>
        <p:spPr bwMode="auto">
          <a:xfrm>
            <a:off x="5707172" y="2471579"/>
            <a:ext cx="1122232" cy="2451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Lifecycle Facility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76461F1-FB2E-1B4A-8221-FD00E9F32FF0}"/>
              </a:ext>
            </a:extLst>
          </p:cNvPr>
          <p:cNvSpPr/>
          <p:nvPr/>
        </p:nvSpPr>
        <p:spPr bwMode="auto">
          <a:xfrm>
            <a:off x="7395411" y="1043335"/>
            <a:ext cx="1169526" cy="276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Caching API 2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E1A12E59-7CE1-CB47-8493-ECA6BE0EFF5E}"/>
              </a:ext>
            </a:extLst>
          </p:cNvPr>
          <p:cNvSpPr/>
          <p:nvPr/>
        </p:nvSpPr>
        <p:spPr bwMode="auto">
          <a:xfrm>
            <a:off x="7208446" y="1802385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USS Explorer 2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136E389-5C5D-F446-9222-7AAF833EB0F6}"/>
              </a:ext>
            </a:extLst>
          </p:cNvPr>
          <p:cNvSpPr/>
          <p:nvPr/>
        </p:nvSpPr>
        <p:spPr bwMode="auto">
          <a:xfrm>
            <a:off x="7201635" y="1466869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Desktop 2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08EABEE1-A171-264D-BF19-72EB5E493BF7}"/>
              </a:ext>
            </a:extLst>
          </p:cNvPr>
          <p:cNvSpPr/>
          <p:nvPr/>
        </p:nvSpPr>
        <p:spPr bwMode="auto">
          <a:xfrm>
            <a:off x="7217397" y="2132080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 Plugin 2</a:t>
            </a:r>
          </a:p>
        </p:txBody>
      </p: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4F419252-DD69-2A49-9B82-71921C19E63D}"/>
              </a:ext>
            </a:extLst>
          </p:cNvPr>
          <p:cNvCxnSpPr>
            <a:cxnSpLocks/>
            <a:stCxn id="96" idx="3"/>
            <a:endCxn id="93" idx="3"/>
          </p:cNvCxnSpPr>
          <p:nvPr/>
        </p:nvCxnSpPr>
        <p:spPr bwMode="auto">
          <a:xfrm flipV="1">
            <a:off x="8532156" y="1181441"/>
            <a:ext cx="32781" cy="420575"/>
          </a:xfrm>
          <a:prstGeom prst="curvedConnector3">
            <a:avLst>
              <a:gd name="adj1" fmla="val 797355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97C5DEEF-8E9E-F046-9D10-FEA63B15CC1E}"/>
              </a:ext>
            </a:extLst>
          </p:cNvPr>
          <p:cNvCxnSpPr>
            <a:cxnSpLocks/>
            <a:stCxn id="99" idx="3"/>
            <a:endCxn id="93" idx="3"/>
          </p:cNvCxnSpPr>
          <p:nvPr/>
        </p:nvCxnSpPr>
        <p:spPr bwMode="auto">
          <a:xfrm flipV="1">
            <a:off x="8547918" y="1181441"/>
            <a:ext cx="17019" cy="1085786"/>
          </a:xfrm>
          <a:prstGeom prst="curvedConnector3">
            <a:avLst>
              <a:gd name="adj1" fmla="val 1443205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22BB4689-80D6-9143-B8FA-99FF58CA0137}"/>
              </a:ext>
            </a:extLst>
          </p:cNvPr>
          <p:cNvCxnSpPr>
            <a:cxnSpLocks/>
            <a:stCxn id="77" idx="3"/>
            <a:endCxn id="6" idx="0"/>
          </p:cNvCxnSpPr>
          <p:nvPr/>
        </p:nvCxnSpPr>
        <p:spPr bwMode="auto">
          <a:xfrm>
            <a:off x="1767683" y="1476825"/>
            <a:ext cx="1363541" cy="340667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5D75EB32-7A05-4444-B0B5-283F14B1D023}"/>
              </a:ext>
            </a:extLst>
          </p:cNvPr>
          <p:cNvCxnSpPr>
            <a:cxnSpLocks/>
            <a:stCxn id="77" idx="3"/>
            <a:endCxn id="40" idx="0"/>
          </p:cNvCxnSpPr>
          <p:nvPr/>
        </p:nvCxnSpPr>
        <p:spPr bwMode="auto">
          <a:xfrm flipH="1">
            <a:off x="1320519" y="1476825"/>
            <a:ext cx="447164" cy="314001"/>
          </a:xfrm>
          <a:prstGeom prst="curvedConnector4">
            <a:avLst>
              <a:gd name="adj1" fmla="val -51122"/>
              <a:gd name="adj2" fmla="val 71991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F9CFCE91-F937-2740-A97F-3D91F9217CB8}"/>
              </a:ext>
            </a:extLst>
          </p:cNvPr>
          <p:cNvCxnSpPr>
            <a:cxnSpLocks/>
            <a:stCxn id="89" idx="0"/>
            <a:endCxn id="93" idx="1"/>
          </p:cNvCxnSpPr>
          <p:nvPr/>
        </p:nvCxnSpPr>
        <p:spPr bwMode="auto">
          <a:xfrm rot="16200000" flipH="1">
            <a:off x="6610915" y="396946"/>
            <a:ext cx="29596" cy="1539395"/>
          </a:xfrm>
          <a:prstGeom prst="curvedConnector4">
            <a:avLst>
              <a:gd name="adj1" fmla="val -772402"/>
              <a:gd name="adj2" fmla="val 54835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FE432097-870F-E54F-AE7B-45869B57EC09}"/>
              </a:ext>
            </a:extLst>
          </p:cNvPr>
          <p:cNvCxnSpPr>
            <a:cxnSpLocks/>
            <a:stCxn id="77" idx="0"/>
            <a:endCxn id="90" idx="1"/>
          </p:cNvCxnSpPr>
          <p:nvPr/>
        </p:nvCxnSpPr>
        <p:spPr bwMode="auto">
          <a:xfrm rot="5400000" flipH="1" flipV="1">
            <a:off x="1557717" y="888734"/>
            <a:ext cx="75189" cy="824783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E2B75B95-32D1-AA49-8DF6-37255114ABA3}"/>
              </a:ext>
            </a:extLst>
          </p:cNvPr>
          <p:cNvCxnSpPr>
            <a:cxnSpLocks/>
            <a:stCxn id="40" idx="3"/>
            <a:endCxn id="90" idx="2"/>
          </p:cNvCxnSpPr>
          <p:nvPr/>
        </p:nvCxnSpPr>
        <p:spPr bwMode="auto">
          <a:xfrm flipV="1">
            <a:off x="1688018" y="1386115"/>
            <a:ext cx="955869" cy="55647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>
            <a:extLst>
              <a:ext uri="{FF2B5EF4-FFF2-40B4-BE49-F238E27FC236}">
                <a16:creationId xmlns:a16="http://schemas.microsoft.com/office/drawing/2014/main" id="{D95E014C-7440-0D4F-987D-B4A4EEE18714}"/>
              </a:ext>
            </a:extLst>
          </p:cNvPr>
          <p:cNvCxnSpPr>
            <a:cxnSpLocks/>
            <a:stCxn id="80" idx="3"/>
            <a:endCxn id="90" idx="2"/>
          </p:cNvCxnSpPr>
          <p:nvPr/>
        </p:nvCxnSpPr>
        <p:spPr bwMode="auto">
          <a:xfrm flipV="1">
            <a:off x="1783015" y="1386115"/>
            <a:ext cx="860872" cy="111183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E50D46EC-7628-E64C-A4B3-A92AB3D5CE4E}"/>
              </a:ext>
            </a:extLst>
          </p:cNvPr>
          <p:cNvCxnSpPr>
            <a:cxnSpLocks/>
            <a:stCxn id="83" idx="3"/>
            <a:endCxn id="90" idx="2"/>
          </p:cNvCxnSpPr>
          <p:nvPr/>
        </p:nvCxnSpPr>
        <p:spPr bwMode="auto">
          <a:xfrm flipV="1">
            <a:off x="1775885" y="1386115"/>
            <a:ext cx="868002" cy="1461328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>
            <a:extLst>
              <a:ext uri="{FF2B5EF4-FFF2-40B4-BE49-F238E27FC236}">
                <a16:creationId xmlns:a16="http://schemas.microsoft.com/office/drawing/2014/main" id="{EE3A57B7-F93E-4748-A953-42FEC1B07E30}"/>
              </a:ext>
            </a:extLst>
          </p:cNvPr>
          <p:cNvCxnSpPr>
            <a:cxnSpLocks/>
            <a:stCxn id="85" idx="3"/>
            <a:endCxn id="90" idx="2"/>
          </p:cNvCxnSpPr>
          <p:nvPr/>
        </p:nvCxnSpPr>
        <p:spPr bwMode="auto">
          <a:xfrm flipV="1">
            <a:off x="1784935" y="1386115"/>
            <a:ext cx="858952" cy="180879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52B6A0CD-EBEA-494E-B9F4-D6062C67AF3E}"/>
              </a:ext>
            </a:extLst>
          </p:cNvPr>
          <p:cNvCxnSpPr>
            <a:cxnSpLocks/>
            <a:stCxn id="6" idx="0"/>
            <a:endCxn id="90" idx="2"/>
          </p:cNvCxnSpPr>
          <p:nvPr/>
        </p:nvCxnSpPr>
        <p:spPr bwMode="auto">
          <a:xfrm rot="16200000" flipV="1">
            <a:off x="2671868" y="1358135"/>
            <a:ext cx="431377" cy="48733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>
            <a:extLst>
              <a:ext uri="{FF2B5EF4-FFF2-40B4-BE49-F238E27FC236}">
                <a16:creationId xmlns:a16="http://schemas.microsoft.com/office/drawing/2014/main" id="{7BDCE2EC-5859-D34F-90DD-D0FC0A9E191E}"/>
              </a:ext>
            </a:extLst>
          </p:cNvPr>
          <p:cNvCxnSpPr>
            <a:cxnSpLocks/>
            <a:stCxn id="89" idx="0"/>
            <a:endCxn id="91" idx="2"/>
          </p:cNvCxnSpPr>
          <p:nvPr/>
        </p:nvCxnSpPr>
        <p:spPr bwMode="auto">
          <a:xfrm rot="5400000" flipH="1" flipV="1">
            <a:off x="6036361" y="844852"/>
            <a:ext cx="126648" cy="487338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26E2A3DC-D762-CD4F-9978-C459ABC75BC4}"/>
              </a:ext>
            </a:extLst>
          </p:cNvPr>
          <p:cNvCxnSpPr>
            <a:cxnSpLocks/>
            <a:stCxn id="96" idx="1"/>
            <a:endCxn id="91" idx="2"/>
          </p:cNvCxnSpPr>
          <p:nvPr/>
        </p:nvCxnSpPr>
        <p:spPr bwMode="auto">
          <a:xfrm rot="10800000">
            <a:off x="6343355" y="1025198"/>
            <a:ext cx="858281" cy="576819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5C3A23D2-CD34-C643-8DEB-1339A7C78AC2}"/>
              </a:ext>
            </a:extLst>
          </p:cNvPr>
          <p:cNvCxnSpPr>
            <a:cxnSpLocks/>
            <a:stCxn id="95" idx="1"/>
            <a:endCxn id="91" idx="2"/>
          </p:cNvCxnSpPr>
          <p:nvPr/>
        </p:nvCxnSpPr>
        <p:spPr bwMode="auto">
          <a:xfrm rot="10800000">
            <a:off x="6343354" y="1025198"/>
            <a:ext cx="865092" cy="912335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>
            <a:extLst>
              <a:ext uri="{FF2B5EF4-FFF2-40B4-BE49-F238E27FC236}">
                <a16:creationId xmlns:a16="http://schemas.microsoft.com/office/drawing/2014/main" id="{1FBF7764-3DB7-4348-AB3E-B8D0D62D50AA}"/>
              </a:ext>
            </a:extLst>
          </p:cNvPr>
          <p:cNvCxnSpPr>
            <a:cxnSpLocks/>
            <a:stCxn id="99" idx="1"/>
            <a:endCxn id="91" idx="2"/>
          </p:cNvCxnSpPr>
          <p:nvPr/>
        </p:nvCxnSpPr>
        <p:spPr bwMode="auto">
          <a:xfrm rot="10800000">
            <a:off x="6343355" y="1025197"/>
            <a:ext cx="874043" cy="124203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>
            <a:extLst>
              <a:ext uri="{FF2B5EF4-FFF2-40B4-BE49-F238E27FC236}">
                <a16:creationId xmlns:a16="http://schemas.microsoft.com/office/drawing/2014/main" id="{253DE737-6DD9-AB40-BE52-894873CADBEE}"/>
              </a:ext>
            </a:extLst>
          </p:cNvPr>
          <p:cNvCxnSpPr>
            <a:cxnSpLocks/>
            <a:stCxn id="93" idx="0"/>
            <a:endCxn id="91" idx="3"/>
          </p:cNvCxnSpPr>
          <p:nvPr/>
        </p:nvCxnSpPr>
        <p:spPr bwMode="auto">
          <a:xfrm rot="16200000" flipV="1">
            <a:off x="7409495" y="472655"/>
            <a:ext cx="140723" cy="1000637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>
            <a:extLst>
              <a:ext uri="{FF2B5EF4-FFF2-40B4-BE49-F238E27FC236}">
                <a16:creationId xmlns:a16="http://schemas.microsoft.com/office/drawing/2014/main" id="{88FBB444-AC38-AC4A-8B00-9BD931F53D5E}"/>
              </a:ext>
            </a:extLst>
          </p:cNvPr>
          <p:cNvCxnSpPr>
            <a:cxnSpLocks/>
            <a:stCxn id="99" idx="1"/>
            <a:endCxn id="92" idx="0"/>
          </p:cNvCxnSpPr>
          <p:nvPr/>
        </p:nvCxnSpPr>
        <p:spPr bwMode="auto">
          <a:xfrm rot="10800000" flipV="1">
            <a:off x="6268289" y="2267227"/>
            <a:ext cx="949109" cy="204352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F861FB87-5EB7-8C49-B355-43150D39717F}"/>
              </a:ext>
            </a:extLst>
          </p:cNvPr>
          <p:cNvCxnSpPr>
            <a:cxnSpLocks/>
            <a:stCxn id="95" idx="1"/>
            <a:endCxn id="92" idx="0"/>
          </p:cNvCxnSpPr>
          <p:nvPr/>
        </p:nvCxnSpPr>
        <p:spPr bwMode="auto">
          <a:xfrm rot="10800000" flipV="1">
            <a:off x="6268288" y="1937531"/>
            <a:ext cx="940158" cy="53404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>
            <a:extLst>
              <a:ext uri="{FF2B5EF4-FFF2-40B4-BE49-F238E27FC236}">
                <a16:creationId xmlns:a16="http://schemas.microsoft.com/office/drawing/2014/main" id="{3E9583D5-2472-7348-8BFF-85C770E9851F}"/>
              </a:ext>
            </a:extLst>
          </p:cNvPr>
          <p:cNvCxnSpPr>
            <a:cxnSpLocks/>
            <a:stCxn id="96" idx="1"/>
            <a:endCxn id="92" idx="0"/>
          </p:cNvCxnSpPr>
          <p:nvPr/>
        </p:nvCxnSpPr>
        <p:spPr bwMode="auto">
          <a:xfrm rot="10800000" flipV="1">
            <a:off x="6268289" y="1602015"/>
            <a:ext cx="933347" cy="869563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>
            <a:extLst>
              <a:ext uri="{FF2B5EF4-FFF2-40B4-BE49-F238E27FC236}">
                <a16:creationId xmlns:a16="http://schemas.microsoft.com/office/drawing/2014/main" id="{00014C71-D3BA-7F4E-BFFE-8008CD642D23}"/>
              </a:ext>
            </a:extLst>
          </p:cNvPr>
          <p:cNvCxnSpPr>
            <a:cxnSpLocks/>
            <a:stCxn id="157" idx="1"/>
            <a:endCxn id="93" idx="1"/>
          </p:cNvCxnSpPr>
          <p:nvPr/>
        </p:nvCxnSpPr>
        <p:spPr bwMode="auto">
          <a:xfrm rot="16200000" flipH="1">
            <a:off x="4017061" y="-2196909"/>
            <a:ext cx="98645" cy="6658054"/>
          </a:xfrm>
          <a:prstGeom prst="curvedConnector4">
            <a:avLst>
              <a:gd name="adj1" fmla="val -231740"/>
              <a:gd name="adj2" fmla="val 52724"/>
            </a:avLst>
          </a:prstGeom>
          <a:ln>
            <a:solidFill>
              <a:schemeClr val="accent4">
                <a:lumMod val="7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>
            <a:extLst>
              <a:ext uri="{FF2B5EF4-FFF2-40B4-BE49-F238E27FC236}">
                <a16:creationId xmlns:a16="http://schemas.microsoft.com/office/drawing/2014/main" id="{36D2CED9-0715-E54E-A144-735AF9D248E0}"/>
              </a:ext>
            </a:extLst>
          </p:cNvPr>
          <p:cNvCxnSpPr>
            <a:cxnSpLocks/>
            <a:stCxn id="81" idx="0"/>
            <a:endCxn id="85" idx="3"/>
          </p:cNvCxnSpPr>
          <p:nvPr/>
        </p:nvCxnSpPr>
        <p:spPr bwMode="auto">
          <a:xfrm rot="16200000" flipV="1">
            <a:off x="2067548" y="2912296"/>
            <a:ext cx="368794" cy="934019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urved Connector 167">
            <a:extLst>
              <a:ext uri="{FF2B5EF4-FFF2-40B4-BE49-F238E27FC236}">
                <a16:creationId xmlns:a16="http://schemas.microsoft.com/office/drawing/2014/main" id="{879A63E7-BB7C-CC4D-A765-FD2AE0114608}"/>
              </a:ext>
            </a:extLst>
          </p:cNvPr>
          <p:cNvCxnSpPr>
            <a:cxnSpLocks/>
            <a:stCxn id="83" idx="3"/>
            <a:endCxn id="81" idx="0"/>
          </p:cNvCxnSpPr>
          <p:nvPr/>
        </p:nvCxnSpPr>
        <p:spPr bwMode="auto">
          <a:xfrm>
            <a:off x="1775885" y="2847443"/>
            <a:ext cx="943069" cy="716260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urved Connector 170">
            <a:extLst>
              <a:ext uri="{FF2B5EF4-FFF2-40B4-BE49-F238E27FC236}">
                <a16:creationId xmlns:a16="http://schemas.microsoft.com/office/drawing/2014/main" id="{9DF7C261-1073-2F4E-9E91-772D3DD09A9E}"/>
              </a:ext>
            </a:extLst>
          </p:cNvPr>
          <p:cNvCxnSpPr>
            <a:cxnSpLocks/>
            <a:stCxn id="80" idx="3"/>
            <a:endCxn id="81" idx="0"/>
          </p:cNvCxnSpPr>
          <p:nvPr/>
        </p:nvCxnSpPr>
        <p:spPr bwMode="auto">
          <a:xfrm>
            <a:off x="1783015" y="2497945"/>
            <a:ext cx="935939" cy="106575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>
            <a:extLst>
              <a:ext uri="{FF2B5EF4-FFF2-40B4-BE49-F238E27FC236}">
                <a16:creationId xmlns:a16="http://schemas.microsoft.com/office/drawing/2014/main" id="{DE1244FA-9674-5C47-9B47-5D7AF2692A18}"/>
              </a:ext>
            </a:extLst>
          </p:cNvPr>
          <p:cNvCxnSpPr>
            <a:cxnSpLocks/>
            <a:stCxn id="39" idx="3"/>
            <a:endCxn id="81" idx="0"/>
          </p:cNvCxnSpPr>
          <p:nvPr/>
        </p:nvCxnSpPr>
        <p:spPr bwMode="auto">
          <a:xfrm>
            <a:off x="1175545" y="2140149"/>
            <a:ext cx="1543409" cy="1423554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80EB8D1-C80D-C847-9E94-A384B8C3C9DD}"/>
              </a:ext>
            </a:extLst>
          </p:cNvPr>
          <p:cNvCxnSpPr>
            <a:cxnSpLocks/>
            <a:stCxn id="21" idx="2"/>
            <a:endCxn id="6" idx="3"/>
          </p:cNvCxnSpPr>
          <p:nvPr/>
        </p:nvCxnSpPr>
        <p:spPr bwMode="auto">
          <a:xfrm flipH="1">
            <a:off x="3280070" y="1673457"/>
            <a:ext cx="1205405" cy="759646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0DEA253-47EA-DF42-85A4-835EECA151E4}"/>
              </a:ext>
            </a:extLst>
          </p:cNvPr>
          <p:cNvCxnSpPr>
            <a:cxnSpLocks/>
            <a:stCxn id="21" idx="2"/>
            <a:endCxn id="89" idx="1"/>
          </p:cNvCxnSpPr>
          <p:nvPr/>
        </p:nvCxnSpPr>
        <p:spPr bwMode="auto">
          <a:xfrm>
            <a:off x="4485475" y="1673457"/>
            <a:ext cx="1221695" cy="26613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A2472D7-2C95-5446-BB6C-5BCA8C6ED7FA}"/>
              </a:ext>
            </a:extLst>
          </p:cNvPr>
          <p:cNvGrpSpPr/>
          <p:nvPr/>
        </p:nvGrpSpPr>
        <p:grpSpPr>
          <a:xfrm>
            <a:off x="3722045" y="1374538"/>
            <a:ext cx="1463047" cy="338431"/>
            <a:chOff x="3553207" y="1779644"/>
            <a:chExt cx="1463047" cy="3384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639A3-F216-7C43-A0F8-D2E69AD9480C}"/>
                </a:ext>
              </a:extLst>
            </p:cNvPr>
            <p:cNvSpPr/>
            <p:nvPr/>
          </p:nvSpPr>
          <p:spPr bwMode="auto">
            <a:xfrm>
              <a:off x="3617020" y="1779644"/>
              <a:ext cx="1399234" cy="298919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tx1"/>
                  </a:solidFill>
                </a:rPr>
                <a:t>Sysplex Distributor 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9797A77-FCE9-5A40-8F49-E0C0482183D0}"/>
                </a:ext>
              </a:extLst>
            </p:cNvPr>
            <p:cNvSpPr txBox="1"/>
            <p:nvPr/>
          </p:nvSpPr>
          <p:spPr>
            <a:xfrm>
              <a:off x="3553207" y="1918020"/>
              <a:ext cx="4523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DVIPA</a:t>
              </a: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BD7DBBAB-3F4C-DE40-AC8C-2572699A3B96}"/>
              </a:ext>
            </a:extLst>
          </p:cNvPr>
          <p:cNvSpPr txBox="1"/>
          <p:nvPr/>
        </p:nvSpPr>
        <p:spPr>
          <a:xfrm>
            <a:off x="5219174" y="2212597"/>
            <a:ext cx="6832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Port Sharing</a:t>
            </a:r>
          </a:p>
        </p:txBody>
      </p:sp>
      <p:cxnSp>
        <p:nvCxnSpPr>
          <p:cNvPr id="208" name="Curved Connector 207">
            <a:extLst>
              <a:ext uri="{FF2B5EF4-FFF2-40B4-BE49-F238E27FC236}">
                <a16:creationId xmlns:a16="http://schemas.microsoft.com/office/drawing/2014/main" id="{0D741A86-E79C-6C4E-81B2-FAC0CD1506C1}"/>
              </a:ext>
            </a:extLst>
          </p:cNvPr>
          <p:cNvCxnSpPr>
            <a:cxnSpLocks/>
            <a:stCxn id="77" idx="3"/>
            <a:endCxn id="81" idx="0"/>
          </p:cNvCxnSpPr>
          <p:nvPr/>
        </p:nvCxnSpPr>
        <p:spPr bwMode="auto">
          <a:xfrm>
            <a:off x="1767683" y="1476825"/>
            <a:ext cx="951271" cy="208687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urved Connector 210">
            <a:extLst>
              <a:ext uri="{FF2B5EF4-FFF2-40B4-BE49-F238E27FC236}">
                <a16:creationId xmlns:a16="http://schemas.microsoft.com/office/drawing/2014/main" id="{5D7C2B85-0149-E54C-8E73-C53A432F93AA}"/>
              </a:ext>
            </a:extLst>
          </p:cNvPr>
          <p:cNvCxnSpPr>
            <a:cxnSpLocks/>
            <a:stCxn id="93" idx="1"/>
            <a:endCxn id="92" idx="0"/>
          </p:cNvCxnSpPr>
          <p:nvPr/>
        </p:nvCxnSpPr>
        <p:spPr bwMode="auto">
          <a:xfrm rot="10800000" flipV="1">
            <a:off x="6268289" y="1181441"/>
            <a:ext cx="1127123" cy="129013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D543177-CA3A-694B-B27D-97EDD50DF01B}"/>
              </a:ext>
            </a:extLst>
          </p:cNvPr>
          <p:cNvSpPr txBox="1"/>
          <p:nvPr/>
        </p:nvSpPr>
        <p:spPr>
          <a:xfrm>
            <a:off x="3141719" y="3024921"/>
            <a:ext cx="6832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Port Sharing</a:t>
            </a:r>
          </a:p>
        </p:txBody>
      </p: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C662E9F3-B7F0-7D49-85E1-A04EA91E1AE8}"/>
              </a:ext>
            </a:extLst>
          </p:cNvPr>
          <p:cNvCxnSpPr>
            <a:cxnSpLocks/>
            <a:stCxn id="91" idx="1"/>
            <a:endCxn id="90" idx="3"/>
          </p:cNvCxnSpPr>
          <p:nvPr/>
        </p:nvCxnSpPr>
        <p:spPr bwMode="auto">
          <a:xfrm rot="10800000" flipV="1">
            <a:off x="3280070" y="902612"/>
            <a:ext cx="2427100" cy="360918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2AB3662-F30B-E44E-8F54-25584685BBC7}"/>
              </a:ext>
            </a:extLst>
          </p:cNvPr>
          <p:cNvSpPr txBox="1"/>
          <p:nvPr/>
        </p:nvSpPr>
        <p:spPr>
          <a:xfrm>
            <a:off x="3230809" y="3593430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466611-5305-A240-B549-120E95AC556E}"/>
              </a:ext>
            </a:extLst>
          </p:cNvPr>
          <p:cNvSpPr txBox="1"/>
          <p:nvPr/>
        </p:nvSpPr>
        <p:spPr>
          <a:xfrm>
            <a:off x="5294878" y="2491365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CA3568E-9ACF-DA46-83D6-6A498BEAD6D4}"/>
              </a:ext>
            </a:extLst>
          </p:cNvPr>
          <p:cNvSpPr/>
          <p:nvPr/>
        </p:nvSpPr>
        <p:spPr bwMode="auto">
          <a:xfrm>
            <a:off x="448558" y="3417331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 Plugin 1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F6F816AA-FA18-FF49-87E3-5CC0FCBCBFA5}"/>
              </a:ext>
            </a:extLst>
          </p:cNvPr>
          <p:cNvSpPr/>
          <p:nvPr/>
        </p:nvSpPr>
        <p:spPr bwMode="auto">
          <a:xfrm>
            <a:off x="5933903" y="3305969"/>
            <a:ext cx="297692" cy="104706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3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520C0F7-8D14-B84B-B46D-CE537EF30076}"/>
              </a:ext>
            </a:extLst>
          </p:cNvPr>
          <p:cNvSpPr/>
          <p:nvPr/>
        </p:nvSpPr>
        <p:spPr bwMode="auto">
          <a:xfrm>
            <a:off x="5569355" y="3011900"/>
            <a:ext cx="3164537" cy="202400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C00000"/>
                </a:solidFill>
              </a:rPr>
              <a:t>z/OS LPAR 3</a:t>
            </a:r>
          </a:p>
        </p:txBody>
      </p:sp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C814E77C-2BC5-2D48-ABA6-D7E39F34C1EF}"/>
              </a:ext>
            </a:extLst>
          </p:cNvPr>
          <p:cNvSpPr/>
          <p:nvPr/>
        </p:nvSpPr>
        <p:spPr bwMode="auto">
          <a:xfrm>
            <a:off x="5696043" y="3145023"/>
            <a:ext cx="297692" cy="1096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3</a:t>
            </a:r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FECEA0C0-F520-0343-B9C6-9D6946BB6FA8}"/>
              </a:ext>
            </a:extLst>
          </p:cNvPr>
          <p:cNvSpPr/>
          <p:nvPr/>
        </p:nvSpPr>
        <p:spPr bwMode="auto">
          <a:xfrm>
            <a:off x="6515439" y="3111142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3</a:t>
            </a:r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199CE22B-66C5-C44C-B120-7028936EB87C}"/>
              </a:ext>
            </a:extLst>
          </p:cNvPr>
          <p:cNvSpPr/>
          <p:nvPr/>
        </p:nvSpPr>
        <p:spPr bwMode="auto">
          <a:xfrm>
            <a:off x="5701510" y="4665637"/>
            <a:ext cx="1122232" cy="2451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Lifecycle Facility</a:t>
            </a:r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CE7FA3BC-2FC7-AE42-93ED-1E60F3751DC2}"/>
              </a:ext>
            </a:extLst>
          </p:cNvPr>
          <p:cNvSpPr/>
          <p:nvPr/>
        </p:nvSpPr>
        <p:spPr bwMode="auto">
          <a:xfrm>
            <a:off x="7218546" y="4067398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MVS Explorer 2</a:t>
            </a:r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BD13F6F5-9383-384F-947C-930205CE7045}"/>
              </a:ext>
            </a:extLst>
          </p:cNvPr>
          <p:cNvSpPr/>
          <p:nvPr/>
        </p:nvSpPr>
        <p:spPr bwMode="auto">
          <a:xfrm>
            <a:off x="7211735" y="3731882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JES Explorer 2</a:t>
            </a: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84080C76-7B67-974A-B9A9-91653600EB39}"/>
              </a:ext>
            </a:extLst>
          </p:cNvPr>
          <p:cNvSpPr/>
          <p:nvPr/>
        </p:nvSpPr>
        <p:spPr bwMode="auto">
          <a:xfrm>
            <a:off x="7227497" y="4397093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 Plugin</a:t>
            </a:r>
          </a:p>
        </p:txBody>
      </p:sp>
      <p:cxnSp>
        <p:nvCxnSpPr>
          <p:cNvPr id="225" name="Curved Connector 224">
            <a:extLst>
              <a:ext uri="{FF2B5EF4-FFF2-40B4-BE49-F238E27FC236}">
                <a16:creationId xmlns:a16="http://schemas.microsoft.com/office/drawing/2014/main" id="{CCBB68EF-CD3B-6944-B9DF-2AA8C0301A9C}"/>
              </a:ext>
            </a:extLst>
          </p:cNvPr>
          <p:cNvCxnSpPr>
            <a:cxnSpLocks/>
            <a:stCxn id="216" idx="0"/>
            <a:endCxn id="93" idx="1"/>
          </p:cNvCxnSpPr>
          <p:nvPr/>
        </p:nvCxnSpPr>
        <p:spPr bwMode="auto">
          <a:xfrm rot="5400000" flipH="1" flipV="1">
            <a:off x="5638359" y="1387971"/>
            <a:ext cx="1963582" cy="1550522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>
            <a:extLst>
              <a:ext uri="{FF2B5EF4-FFF2-40B4-BE49-F238E27FC236}">
                <a16:creationId xmlns:a16="http://schemas.microsoft.com/office/drawing/2014/main" id="{8A1D052C-41A2-124D-8FE6-94F8FCA15556}"/>
              </a:ext>
            </a:extLst>
          </p:cNvPr>
          <p:cNvCxnSpPr>
            <a:cxnSpLocks/>
            <a:stCxn id="214" idx="3"/>
            <a:endCxn id="217" idx="2"/>
          </p:cNvCxnSpPr>
          <p:nvPr/>
        </p:nvCxnSpPr>
        <p:spPr bwMode="auto">
          <a:xfrm flipV="1">
            <a:off x="6231595" y="3356312"/>
            <a:ext cx="920028" cy="47319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urved Connector 226">
            <a:extLst>
              <a:ext uri="{FF2B5EF4-FFF2-40B4-BE49-F238E27FC236}">
                <a16:creationId xmlns:a16="http://schemas.microsoft.com/office/drawing/2014/main" id="{EAD4A4E7-0A55-EE45-8E34-3F625C6692C9}"/>
              </a:ext>
            </a:extLst>
          </p:cNvPr>
          <p:cNvCxnSpPr>
            <a:cxnSpLocks/>
            <a:stCxn id="221" idx="1"/>
            <a:endCxn id="217" idx="2"/>
          </p:cNvCxnSpPr>
          <p:nvPr/>
        </p:nvCxnSpPr>
        <p:spPr bwMode="auto">
          <a:xfrm rot="10800000">
            <a:off x="7151623" y="3356313"/>
            <a:ext cx="60112" cy="510717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>
            <a:extLst>
              <a:ext uri="{FF2B5EF4-FFF2-40B4-BE49-F238E27FC236}">
                <a16:creationId xmlns:a16="http://schemas.microsoft.com/office/drawing/2014/main" id="{41624BB0-6790-3D4D-81CE-0ED22A822DFD}"/>
              </a:ext>
            </a:extLst>
          </p:cNvPr>
          <p:cNvCxnSpPr>
            <a:cxnSpLocks/>
            <a:stCxn id="220" idx="1"/>
            <a:endCxn id="217" idx="2"/>
          </p:cNvCxnSpPr>
          <p:nvPr/>
        </p:nvCxnSpPr>
        <p:spPr bwMode="auto">
          <a:xfrm rot="10800000">
            <a:off x="7151624" y="3356313"/>
            <a:ext cx="66923" cy="846233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228">
            <a:extLst>
              <a:ext uri="{FF2B5EF4-FFF2-40B4-BE49-F238E27FC236}">
                <a16:creationId xmlns:a16="http://schemas.microsoft.com/office/drawing/2014/main" id="{F8D30DC2-D092-CC46-A3C3-0426E9E0B6AF}"/>
              </a:ext>
            </a:extLst>
          </p:cNvPr>
          <p:cNvCxnSpPr>
            <a:cxnSpLocks/>
            <a:stCxn id="222" idx="1"/>
            <a:endCxn id="217" idx="2"/>
          </p:cNvCxnSpPr>
          <p:nvPr/>
        </p:nvCxnSpPr>
        <p:spPr bwMode="auto">
          <a:xfrm rot="10800000">
            <a:off x="7151623" y="3356312"/>
            <a:ext cx="75874" cy="1175928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urved Connector 230">
            <a:extLst>
              <a:ext uri="{FF2B5EF4-FFF2-40B4-BE49-F238E27FC236}">
                <a16:creationId xmlns:a16="http://schemas.microsoft.com/office/drawing/2014/main" id="{F2ADE0F3-FB62-714E-9FE5-FE660AB5B977}"/>
              </a:ext>
            </a:extLst>
          </p:cNvPr>
          <p:cNvCxnSpPr>
            <a:cxnSpLocks/>
            <a:stCxn id="222" idx="1"/>
            <a:endCxn id="218" idx="0"/>
          </p:cNvCxnSpPr>
          <p:nvPr/>
        </p:nvCxnSpPr>
        <p:spPr bwMode="auto">
          <a:xfrm rot="10800000" flipV="1">
            <a:off x="6262627" y="4532239"/>
            <a:ext cx="964871" cy="13339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urved Connector 231">
            <a:extLst>
              <a:ext uri="{FF2B5EF4-FFF2-40B4-BE49-F238E27FC236}">
                <a16:creationId xmlns:a16="http://schemas.microsoft.com/office/drawing/2014/main" id="{3A7CDC5F-B8A5-5B46-81E4-21F0B79AF416}"/>
              </a:ext>
            </a:extLst>
          </p:cNvPr>
          <p:cNvCxnSpPr>
            <a:cxnSpLocks/>
            <a:stCxn id="220" idx="1"/>
            <a:endCxn id="218" idx="0"/>
          </p:cNvCxnSpPr>
          <p:nvPr/>
        </p:nvCxnSpPr>
        <p:spPr bwMode="auto">
          <a:xfrm rot="10800000" flipV="1">
            <a:off x="6262626" y="4202545"/>
            <a:ext cx="955920" cy="463092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urved Connector 232">
            <a:extLst>
              <a:ext uri="{FF2B5EF4-FFF2-40B4-BE49-F238E27FC236}">
                <a16:creationId xmlns:a16="http://schemas.microsoft.com/office/drawing/2014/main" id="{E965888C-6322-9444-8660-FEFE3EC6E521}"/>
              </a:ext>
            </a:extLst>
          </p:cNvPr>
          <p:cNvCxnSpPr>
            <a:cxnSpLocks/>
            <a:stCxn id="221" idx="1"/>
            <a:endCxn id="218" idx="0"/>
          </p:cNvCxnSpPr>
          <p:nvPr/>
        </p:nvCxnSpPr>
        <p:spPr bwMode="auto">
          <a:xfrm rot="10800000" flipV="1">
            <a:off x="6262627" y="3867029"/>
            <a:ext cx="949109" cy="79860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C765E60E-C46F-954B-8894-C65BD1472060}"/>
              </a:ext>
            </a:extLst>
          </p:cNvPr>
          <p:cNvSpPr txBox="1"/>
          <p:nvPr/>
        </p:nvSpPr>
        <p:spPr>
          <a:xfrm>
            <a:off x="5264736" y="4191247"/>
            <a:ext cx="6832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Port Sharing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70F12BE-2011-8440-893E-E9425481E984}"/>
              </a:ext>
            </a:extLst>
          </p:cNvPr>
          <p:cNvSpPr txBox="1"/>
          <p:nvPr/>
        </p:nvSpPr>
        <p:spPr>
          <a:xfrm>
            <a:off x="5289216" y="4685423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5DCDC97-4EAF-FD42-91BD-53774EF12763}"/>
              </a:ext>
            </a:extLst>
          </p:cNvPr>
          <p:cNvCxnSpPr>
            <a:cxnSpLocks/>
            <a:stCxn id="21" idx="2"/>
            <a:endCxn id="216" idx="1"/>
          </p:cNvCxnSpPr>
          <p:nvPr/>
        </p:nvCxnSpPr>
        <p:spPr bwMode="auto">
          <a:xfrm>
            <a:off x="4485475" y="1673457"/>
            <a:ext cx="1210568" cy="2019791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Curved Connector 280">
            <a:extLst>
              <a:ext uri="{FF2B5EF4-FFF2-40B4-BE49-F238E27FC236}">
                <a16:creationId xmlns:a16="http://schemas.microsoft.com/office/drawing/2014/main" id="{95F74476-43C2-4F42-852E-FCD40E854037}"/>
              </a:ext>
            </a:extLst>
          </p:cNvPr>
          <p:cNvCxnSpPr>
            <a:cxnSpLocks/>
            <a:stCxn id="217" idx="1"/>
            <a:endCxn id="90" idx="3"/>
          </p:cNvCxnSpPr>
          <p:nvPr/>
        </p:nvCxnSpPr>
        <p:spPr bwMode="auto">
          <a:xfrm rot="10800000">
            <a:off x="3280071" y="1263531"/>
            <a:ext cx="3235369" cy="197019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urved Connector 283">
            <a:extLst>
              <a:ext uri="{FF2B5EF4-FFF2-40B4-BE49-F238E27FC236}">
                <a16:creationId xmlns:a16="http://schemas.microsoft.com/office/drawing/2014/main" id="{8F50E37B-06B6-FE4C-AF79-4FFCCD69A1DC}"/>
              </a:ext>
            </a:extLst>
          </p:cNvPr>
          <p:cNvCxnSpPr>
            <a:cxnSpLocks/>
            <a:stCxn id="91" idx="1"/>
            <a:endCxn id="217" idx="1"/>
          </p:cNvCxnSpPr>
          <p:nvPr/>
        </p:nvCxnSpPr>
        <p:spPr bwMode="auto">
          <a:xfrm rot="10800000" flipH="1" flipV="1">
            <a:off x="5707169" y="902611"/>
            <a:ext cx="808269" cy="2331115"/>
          </a:xfrm>
          <a:prstGeom prst="curvedConnector3">
            <a:avLst>
              <a:gd name="adj1" fmla="val -28283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>
            <a:extLst>
              <a:ext uri="{FF2B5EF4-FFF2-40B4-BE49-F238E27FC236}">
                <a16:creationId xmlns:a16="http://schemas.microsoft.com/office/drawing/2014/main" id="{49B707CE-2329-B141-AEE5-E7C4C40DECB9}"/>
              </a:ext>
            </a:extLst>
          </p:cNvPr>
          <p:cNvCxnSpPr>
            <a:cxnSpLocks/>
            <a:stCxn id="6" idx="1"/>
            <a:endCxn id="40" idx="3"/>
          </p:cNvCxnSpPr>
          <p:nvPr/>
        </p:nvCxnSpPr>
        <p:spPr bwMode="auto">
          <a:xfrm rot="10800000">
            <a:off x="1688018" y="1942589"/>
            <a:ext cx="1294360" cy="490514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7" name="Curved Connector 296">
            <a:extLst>
              <a:ext uri="{FF2B5EF4-FFF2-40B4-BE49-F238E27FC236}">
                <a16:creationId xmlns:a16="http://schemas.microsoft.com/office/drawing/2014/main" id="{8A1D4086-A498-2E45-9B17-7952A019F0A6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rot="10800000" flipV="1">
            <a:off x="1761158" y="2433103"/>
            <a:ext cx="1221220" cy="5826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0" name="Curved Connector 299">
            <a:extLst>
              <a:ext uri="{FF2B5EF4-FFF2-40B4-BE49-F238E27FC236}">
                <a16:creationId xmlns:a16="http://schemas.microsoft.com/office/drawing/2014/main" id="{E51B4DC8-7E9D-4448-B635-CA93D1D600B3}"/>
              </a:ext>
            </a:extLst>
          </p:cNvPr>
          <p:cNvCxnSpPr>
            <a:cxnSpLocks/>
            <a:stCxn id="6" idx="1"/>
            <a:endCxn id="83" idx="3"/>
          </p:cNvCxnSpPr>
          <p:nvPr/>
        </p:nvCxnSpPr>
        <p:spPr bwMode="auto">
          <a:xfrm rot="10800000" flipV="1">
            <a:off x="1775886" y="2433103"/>
            <a:ext cx="1206493" cy="41434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3" name="Curved Connector 302">
            <a:extLst>
              <a:ext uri="{FF2B5EF4-FFF2-40B4-BE49-F238E27FC236}">
                <a16:creationId xmlns:a16="http://schemas.microsoft.com/office/drawing/2014/main" id="{F310E316-40B1-AC4B-8259-1941F101DF52}"/>
              </a:ext>
            </a:extLst>
          </p:cNvPr>
          <p:cNvCxnSpPr>
            <a:cxnSpLocks/>
            <a:stCxn id="6" idx="1"/>
            <a:endCxn id="85" idx="3"/>
          </p:cNvCxnSpPr>
          <p:nvPr/>
        </p:nvCxnSpPr>
        <p:spPr bwMode="auto">
          <a:xfrm rot="10800000" flipV="1">
            <a:off x="1784936" y="2433103"/>
            <a:ext cx="1197443" cy="761806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6" name="Curved Connector 305">
            <a:extLst>
              <a:ext uri="{FF2B5EF4-FFF2-40B4-BE49-F238E27FC236}">
                <a16:creationId xmlns:a16="http://schemas.microsoft.com/office/drawing/2014/main" id="{BF4351E2-6D7F-B04F-8DE3-F4305DB9DCB0}"/>
              </a:ext>
            </a:extLst>
          </p:cNvPr>
          <p:cNvCxnSpPr>
            <a:cxnSpLocks/>
            <a:stCxn id="6" idx="1"/>
            <a:endCxn id="79" idx="3"/>
          </p:cNvCxnSpPr>
          <p:nvPr/>
        </p:nvCxnSpPr>
        <p:spPr bwMode="auto">
          <a:xfrm rot="10800000" flipV="1">
            <a:off x="1779080" y="2433102"/>
            <a:ext cx="1203299" cy="1119375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9" name="Curved Connector 308">
            <a:extLst>
              <a:ext uri="{FF2B5EF4-FFF2-40B4-BE49-F238E27FC236}">
                <a16:creationId xmlns:a16="http://schemas.microsoft.com/office/drawing/2014/main" id="{56194638-1DDC-784F-8691-E298A95E4986}"/>
              </a:ext>
            </a:extLst>
          </p:cNvPr>
          <p:cNvCxnSpPr>
            <a:cxnSpLocks/>
            <a:stCxn id="79" idx="3"/>
            <a:endCxn id="90" idx="2"/>
          </p:cNvCxnSpPr>
          <p:nvPr/>
        </p:nvCxnSpPr>
        <p:spPr bwMode="auto">
          <a:xfrm flipV="1">
            <a:off x="1779079" y="1386115"/>
            <a:ext cx="864808" cy="2166363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urved Connector 311">
            <a:extLst>
              <a:ext uri="{FF2B5EF4-FFF2-40B4-BE49-F238E27FC236}">
                <a16:creationId xmlns:a16="http://schemas.microsoft.com/office/drawing/2014/main" id="{BD16200F-DA17-064F-8B49-3940E4589142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 bwMode="auto">
          <a:xfrm rot="16200000" flipV="1">
            <a:off x="2243405" y="3088153"/>
            <a:ext cx="11225" cy="939875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urved Connector 314">
            <a:extLst>
              <a:ext uri="{FF2B5EF4-FFF2-40B4-BE49-F238E27FC236}">
                <a16:creationId xmlns:a16="http://schemas.microsoft.com/office/drawing/2014/main" id="{14255EAE-253B-B047-8B26-D520DBFB0DDB}"/>
              </a:ext>
            </a:extLst>
          </p:cNvPr>
          <p:cNvCxnSpPr>
            <a:cxnSpLocks/>
            <a:stCxn id="79" idx="1"/>
            <a:endCxn id="77" idx="1"/>
          </p:cNvCxnSpPr>
          <p:nvPr/>
        </p:nvCxnSpPr>
        <p:spPr bwMode="auto">
          <a:xfrm rot="10800000" flipH="1">
            <a:off x="448557" y="1476826"/>
            <a:ext cx="149599" cy="2075653"/>
          </a:xfrm>
          <a:prstGeom prst="curvedConnector3">
            <a:avLst>
              <a:gd name="adj1" fmla="val -152809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urved Connector 321">
            <a:extLst>
              <a:ext uri="{FF2B5EF4-FFF2-40B4-BE49-F238E27FC236}">
                <a16:creationId xmlns:a16="http://schemas.microsoft.com/office/drawing/2014/main" id="{C94DB97E-3CA5-7A4A-A15B-337724F197AA}"/>
              </a:ext>
            </a:extLst>
          </p:cNvPr>
          <p:cNvCxnSpPr>
            <a:cxnSpLocks/>
            <a:stCxn id="222" idx="3"/>
            <a:endCxn id="93" idx="3"/>
          </p:cNvCxnSpPr>
          <p:nvPr/>
        </p:nvCxnSpPr>
        <p:spPr bwMode="auto">
          <a:xfrm flipV="1">
            <a:off x="8558018" y="1181441"/>
            <a:ext cx="6919" cy="3350799"/>
          </a:xfrm>
          <a:prstGeom prst="curvedConnector3">
            <a:avLst>
              <a:gd name="adj1" fmla="val 3403946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urved Connector 325">
            <a:extLst>
              <a:ext uri="{FF2B5EF4-FFF2-40B4-BE49-F238E27FC236}">
                <a16:creationId xmlns:a16="http://schemas.microsoft.com/office/drawing/2014/main" id="{1A2313A9-2FA3-1B44-864A-CB6FB84FD835}"/>
              </a:ext>
            </a:extLst>
          </p:cNvPr>
          <p:cNvCxnSpPr>
            <a:cxnSpLocks/>
            <a:stCxn id="96" idx="1"/>
            <a:endCxn id="89" idx="3"/>
          </p:cNvCxnSpPr>
          <p:nvPr/>
        </p:nvCxnSpPr>
        <p:spPr bwMode="auto">
          <a:xfrm rot="10800000" flipV="1">
            <a:off x="6004863" y="1602016"/>
            <a:ext cx="1196773" cy="98054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9" name="Curved Connector 328">
            <a:extLst>
              <a:ext uri="{FF2B5EF4-FFF2-40B4-BE49-F238E27FC236}">
                <a16:creationId xmlns:a16="http://schemas.microsoft.com/office/drawing/2014/main" id="{350A91BB-A087-AA4D-8F4F-AFDE28616C55}"/>
              </a:ext>
            </a:extLst>
          </p:cNvPr>
          <p:cNvCxnSpPr>
            <a:cxnSpLocks/>
            <a:stCxn id="95" idx="1"/>
            <a:endCxn id="89" idx="3"/>
          </p:cNvCxnSpPr>
          <p:nvPr/>
        </p:nvCxnSpPr>
        <p:spPr bwMode="auto">
          <a:xfrm rot="10800000">
            <a:off x="6004862" y="1700070"/>
            <a:ext cx="1203584" cy="23746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2" name="Curved Connector 331">
            <a:extLst>
              <a:ext uri="{FF2B5EF4-FFF2-40B4-BE49-F238E27FC236}">
                <a16:creationId xmlns:a16="http://schemas.microsoft.com/office/drawing/2014/main" id="{49DF1513-19E3-EA45-800D-A284BC5C624C}"/>
              </a:ext>
            </a:extLst>
          </p:cNvPr>
          <p:cNvCxnSpPr>
            <a:cxnSpLocks/>
            <a:stCxn id="99" idx="1"/>
            <a:endCxn id="89" idx="3"/>
          </p:cNvCxnSpPr>
          <p:nvPr/>
        </p:nvCxnSpPr>
        <p:spPr bwMode="auto">
          <a:xfrm rot="10800000">
            <a:off x="6004863" y="1700071"/>
            <a:ext cx="1212535" cy="56715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5" name="Curved Connector 334">
            <a:extLst>
              <a:ext uri="{FF2B5EF4-FFF2-40B4-BE49-F238E27FC236}">
                <a16:creationId xmlns:a16="http://schemas.microsoft.com/office/drawing/2014/main" id="{40DE8208-2A95-F249-9C9E-7B509DB41AF8}"/>
              </a:ext>
            </a:extLst>
          </p:cNvPr>
          <p:cNvCxnSpPr>
            <a:cxnSpLocks/>
            <a:stCxn id="221" idx="1"/>
            <a:endCxn id="216" idx="3"/>
          </p:cNvCxnSpPr>
          <p:nvPr/>
        </p:nvCxnSpPr>
        <p:spPr bwMode="auto">
          <a:xfrm rot="10800000">
            <a:off x="5993735" y="3693249"/>
            <a:ext cx="1218000" cy="17378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8" name="Curved Connector 337">
            <a:extLst>
              <a:ext uri="{FF2B5EF4-FFF2-40B4-BE49-F238E27FC236}">
                <a16:creationId xmlns:a16="http://schemas.microsoft.com/office/drawing/2014/main" id="{C48B4A6B-DE2B-9841-9B23-A01E4F51D4C4}"/>
              </a:ext>
            </a:extLst>
          </p:cNvPr>
          <p:cNvCxnSpPr>
            <a:cxnSpLocks/>
            <a:stCxn id="220" idx="1"/>
            <a:endCxn id="216" idx="3"/>
          </p:cNvCxnSpPr>
          <p:nvPr/>
        </p:nvCxnSpPr>
        <p:spPr bwMode="auto">
          <a:xfrm rot="10800000">
            <a:off x="5993736" y="3693249"/>
            <a:ext cx="1224811" cy="50929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1" name="Curved Connector 340">
            <a:extLst>
              <a:ext uri="{FF2B5EF4-FFF2-40B4-BE49-F238E27FC236}">
                <a16:creationId xmlns:a16="http://schemas.microsoft.com/office/drawing/2014/main" id="{F78E876C-6152-EB45-A4FE-415D6D5C7930}"/>
              </a:ext>
            </a:extLst>
          </p:cNvPr>
          <p:cNvCxnSpPr>
            <a:cxnSpLocks/>
            <a:stCxn id="222" idx="1"/>
            <a:endCxn id="216" idx="3"/>
          </p:cNvCxnSpPr>
          <p:nvPr/>
        </p:nvCxnSpPr>
        <p:spPr bwMode="auto">
          <a:xfrm rot="10800000">
            <a:off x="5993735" y="3693248"/>
            <a:ext cx="1233762" cy="83899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0" name="Curved Connector 379">
            <a:extLst>
              <a:ext uri="{FF2B5EF4-FFF2-40B4-BE49-F238E27FC236}">
                <a16:creationId xmlns:a16="http://schemas.microsoft.com/office/drawing/2014/main" id="{D4BEDE27-7C7A-BC4A-B036-3A8961C34780}"/>
              </a:ext>
            </a:extLst>
          </p:cNvPr>
          <p:cNvCxnSpPr>
            <a:cxnSpLocks/>
            <a:stCxn id="157" idx="4"/>
            <a:endCxn id="77" idx="3"/>
          </p:cNvCxnSpPr>
          <p:nvPr/>
        </p:nvCxnSpPr>
        <p:spPr bwMode="auto">
          <a:xfrm>
            <a:off x="1100061" y="1237467"/>
            <a:ext cx="667622" cy="239358"/>
          </a:xfrm>
          <a:prstGeom prst="curvedConnector3">
            <a:avLst>
              <a:gd name="adj1" fmla="val 116278"/>
            </a:avLst>
          </a:prstGeom>
          <a:ln>
            <a:solidFill>
              <a:schemeClr val="accent4">
                <a:lumMod val="7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urved Connector 385">
            <a:extLst>
              <a:ext uri="{FF2B5EF4-FFF2-40B4-BE49-F238E27FC236}">
                <a16:creationId xmlns:a16="http://schemas.microsoft.com/office/drawing/2014/main" id="{943F289F-D475-8D4D-A11C-BE59479A9381}"/>
              </a:ext>
            </a:extLst>
          </p:cNvPr>
          <p:cNvCxnSpPr>
            <a:cxnSpLocks/>
            <a:stCxn id="40" idx="3"/>
            <a:endCxn id="81" idx="0"/>
          </p:cNvCxnSpPr>
          <p:nvPr/>
        </p:nvCxnSpPr>
        <p:spPr bwMode="auto">
          <a:xfrm>
            <a:off x="1688018" y="1942589"/>
            <a:ext cx="1030936" cy="1621114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0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1A5D-0E39-B449-B676-5CAE626D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8451089" cy="447431"/>
          </a:xfrm>
        </p:spPr>
        <p:txBody>
          <a:bodyPr/>
          <a:lstStyle/>
          <a:p>
            <a:r>
              <a:rPr lang="en-US" dirty="0">
                <a:latin typeface="IBM Plex Sans" charset="0"/>
              </a:rPr>
              <a:t>Poll Questions – High Availability</a:t>
            </a:r>
            <a:endParaRPr lang="en-US" dirty="0">
              <a:latin typeface="IBM Plex Sans" panose="020B0503050203000203" pitchFamily="34" charset="0"/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CECB17D-97A5-3442-8DCD-49AFC3D0BB6F}"/>
              </a:ext>
            </a:extLst>
          </p:cNvPr>
          <p:cNvSpPr txBox="1">
            <a:spLocks/>
          </p:cNvSpPr>
          <p:nvPr/>
        </p:nvSpPr>
        <p:spPr>
          <a:xfrm>
            <a:off x="595915" y="958524"/>
            <a:ext cx="7963885" cy="37404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1pPr>
            <a:lvl2pPr marL="171452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2pPr>
            <a:lvl3pPr marL="34290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3pPr>
            <a:lvl4pPr marL="628658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4pPr>
            <a:lvl5pPr marL="80328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5pPr>
            <a:lvl6pPr marL="158372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9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6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43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CA" sz="1800" b="1" dirty="0">
                <a:latin typeface="IBM Plex Sans" panose="020B0503050203000203" pitchFamily="34" charset="77"/>
              </a:rPr>
              <a:t>Poll Question 1:</a:t>
            </a:r>
          </a:p>
          <a:p>
            <a:pPr lvl="1">
              <a:spcBef>
                <a:spcPts val="1200"/>
              </a:spcBef>
            </a:pPr>
            <a:r>
              <a:rPr lang="en-CA" dirty="0">
                <a:latin typeface="IBM Plex Sans" panose="020B0503050203000203" pitchFamily="34" charset="77"/>
              </a:rPr>
              <a:t>If you want to serve Zowe as production level in your company, what environment would you like it to run? Will you run it on a single z/OS system, or a Parallel Sysplex environment?</a:t>
            </a:r>
          </a:p>
          <a:p>
            <a:pPr>
              <a:spcBef>
                <a:spcPts val="1200"/>
              </a:spcBef>
            </a:pPr>
            <a:r>
              <a:rPr lang="en-CA" sz="1800" b="1" dirty="0">
                <a:latin typeface="IBM Plex Sans" panose="020B0503050203000203" pitchFamily="34" charset="77"/>
              </a:rPr>
              <a:t>Poll Question 2: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IBM Plex Sans" charset="0"/>
              </a:rPr>
              <a:t> If you plan to run Zowe with High Availability, would you prefer to have full administrative control on the TCP/IP configurations (including Sysplex Distributor, VIPA, DVIPA, Port Sharing etc.) and address spaces (including ARM or System Automation)?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IBM Plex Sans" charset="0"/>
              </a:rPr>
              <a:t>Or would you prefer Zowe to handle High Availability automatically as much as possible including automated failover without </a:t>
            </a:r>
            <a:r>
              <a:rPr lang="en-US" dirty="0" err="1">
                <a:latin typeface="IBM Plex Sans" charset="0"/>
              </a:rPr>
              <a:t>sysadm</a:t>
            </a:r>
            <a:r>
              <a:rPr lang="en-US" dirty="0">
                <a:latin typeface="IBM Plex Sans" charset="0"/>
              </a:rPr>
              <a:t> intervene?</a:t>
            </a:r>
          </a:p>
        </p:txBody>
      </p:sp>
    </p:spTree>
    <p:extLst>
      <p:ext uri="{BB962C8B-B14F-4D97-AF65-F5344CB8AC3E}">
        <p14:creationId xmlns:p14="http://schemas.microsoft.com/office/powerpoint/2010/main" val="1709325805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449138CC-BE08-C448-8CE4-98E7BCFE6AE4}"/>
    </a:ext>
  </a:extLst>
</a:theme>
</file>

<file path=ppt/theme/theme2.xml><?xml version="1.0" encoding="utf-8"?>
<a:theme xmlns:a="http://schemas.openxmlformats.org/drawingml/2006/main" name="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6B146999-A8D2-8744-A671-88AC4979DD6F}"/>
    </a:ext>
  </a:extLst>
</a:theme>
</file>

<file path=ppt/theme/theme3.xml><?xml version="1.0" encoding="utf-8"?>
<a:theme xmlns:a="http://schemas.openxmlformats.org/drawingml/2006/main" name="blk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63BADC01-3A43-A242-BFBA-ED0B13C564A3}"/>
    </a:ext>
  </a:extLst>
</a:theme>
</file>

<file path=ppt/theme/theme4.xml><?xml version="1.0" encoding="utf-8"?>
<a:theme xmlns:a="http://schemas.openxmlformats.org/drawingml/2006/main" name="gry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E68EA592-0BA5-BB47-BFF8-081227C71F6F}"/>
    </a:ext>
  </a:extLst>
</a:theme>
</file>

<file path=ppt/theme/theme5.xml><?xml version="1.0" encoding="utf-8"?>
<a:theme xmlns:a="http://schemas.openxmlformats.org/drawingml/2006/main" name="1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32B93426-623A-3E4B-A4FC-A380B2922F52}"/>
    </a:ext>
  </a:extLst>
</a:theme>
</file>

<file path=ppt/theme/theme6.xml><?xml version="1.0" encoding="utf-8"?>
<a:theme xmlns:a="http://schemas.openxmlformats.org/drawingml/2006/main" name="4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wrap="square" lIns="0" tIns="0" rIns="0" bIns="0" rtlCol="0" anchor="ctr">
        <a:noAutofit/>
      </a:bodyPr>
      <a:lstStyle>
        <a:defPPr algn="ctr"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7.xml><?xml version="1.0" encoding="utf-8"?>
<a:theme xmlns:a="http://schemas.openxmlformats.org/drawingml/2006/main" name="3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square" lIns="0" tIns="0" rIns="0" bIns="0" rtlCol="0" anchor="ctr">
        <a:noAutofit/>
      </a:bodyPr>
      <a:lstStyle>
        <a:defPPr algn="ctr">
          <a:defRPr sz="1200" dirty="0" smtClean="0"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8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9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673</Words>
  <Application>Microsoft Macintosh PowerPoint</Application>
  <PresentationFormat>On-screen Show (16:9)</PresentationFormat>
  <Paragraphs>95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.AppleSystemUIFont</vt:lpstr>
      <vt:lpstr>HelvNeue Light for IBM</vt:lpstr>
      <vt:lpstr>System Font Regular</vt:lpstr>
      <vt:lpstr>Arial</vt:lpstr>
      <vt:lpstr>IBM Plex Sans</vt:lpstr>
      <vt:lpstr>Wingdings</vt:lpstr>
      <vt:lpstr>IBM 2019 Master template (black background)</vt:lpstr>
      <vt:lpstr>IBM 2019 Master template (white background)</vt:lpstr>
      <vt:lpstr>blk_background_2017</vt:lpstr>
      <vt:lpstr>gry_background_2017</vt:lpstr>
      <vt:lpstr>1_wht_background_2017</vt:lpstr>
      <vt:lpstr>4_wht_background_2017</vt:lpstr>
      <vt:lpstr>3_wht_background_2017</vt:lpstr>
      <vt:lpstr>Zowe High Availability (Draft)</vt:lpstr>
      <vt:lpstr>Zowe High Availability – Architecture View – Single z/OS System</vt:lpstr>
      <vt:lpstr>Zowe High Availability – Architecture View – Parallel Sysplex</vt:lpstr>
      <vt:lpstr>Poll Questions – High Availability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Jia</dc:creator>
  <cp:lastModifiedBy>Jack Jia</cp:lastModifiedBy>
  <cp:revision>28</cp:revision>
  <dcterms:created xsi:type="dcterms:W3CDTF">2020-07-29T00:16:19Z</dcterms:created>
  <dcterms:modified xsi:type="dcterms:W3CDTF">2020-08-06T21:52:30Z</dcterms:modified>
</cp:coreProperties>
</file>